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1" r:id="rId15"/>
    <p:sldId id="272" r:id="rId16"/>
    <p:sldId id="270" r:id="rId17"/>
    <p:sldId id="273" r:id="rId18"/>
    <p:sldId id="274" r:id="rId19"/>
    <p:sldId id="275"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4" d="100"/>
          <a:sy n="64" d="100"/>
        </p:scale>
        <p:origin x="-1336"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03/03/1440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03/03/1440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03/03/1440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03/03/1440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99592" y="116632"/>
            <a:ext cx="7772400" cy="792088"/>
          </a:xfrm>
        </p:spPr>
        <p:txBody>
          <a:bodyPr>
            <a:normAutofit/>
          </a:bodyPr>
          <a:lstStyle/>
          <a:p>
            <a:r>
              <a:rPr lang="ar-IQ" sz="3600" dirty="0"/>
              <a:t>الوراثة المندلية</a:t>
            </a:r>
          </a:p>
        </p:txBody>
      </p:sp>
      <p:sp>
        <p:nvSpPr>
          <p:cNvPr id="3" name="عنوان فرعي 2"/>
          <p:cNvSpPr>
            <a:spLocks noGrp="1"/>
          </p:cNvSpPr>
          <p:nvPr>
            <p:ph type="subTitle" idx="1"/>
          </p:nvPr>
        </p:nvSpPr>
        <p:spPr>
          <a:xfrm>
            <a:off x="251520" y="980728"/>
            <a:ext cx="8640960" cy="5472608"/>
          </a:xfrm>
        </p:spPr>
        <p:txBody>
          <a:bodyPr>
            <a:normAutofit/>
          </a:bodyPr>
          <a:lstStyle/>
          <a:p>
            <a:pPr algn="r"/>
            <a:r>
              <a:rPr lang="ar-IQ" sz="1400" b="1" dirty="0">
                <a:solidFill>
                  <a:schemeClr val="tx1">
                    <a:lumMod val="95000"/>
                    <a:lumOff val="5000"/>
                  </a:schemeClr>
                </a:solidFill>
              </a:rPr>
              <a:t> تعود </a:t>
            </a:r>
            <a:r>
              <a:rPr lang="ar-IQ" sz="1400" b="1" dirty="0" err="1">
                <a:solidFill>
                  <a:schemeClr val="tx1">
                    <a:lumMod val="95000"/>
                    <a:lumOff val="5000"/>
                  </a:schemeClr>
                </a:solidFill>
              </a:rPr>
              <a:t>نشاة</a:t>
            </a:r>
            <a:r>
              <a:rPr lang="ar-IQ" sz="1400" b="1" dirty="0">
                <a:solidFill>
                  <a:schemeClr val="tx1">
                    <a:lumMod val="95000"/>
                    <a:lumOff val="5000"/>
                  </a:schemeClr>
                </a:solidFill>
              </a:rPr>
              <a:t> علم الوراثة الى العالم </a:t>
            </a:r>
            <a:r>
              <a:rPr lang="ar-IQ" sz="1400" b="1" dirty="0" err="1">
                <a:solidFill>
                  <a:schemeClr val="tx1">
                    <a:lumMod val="95000"/>
                    <a:lumOff val="5000"/>
                  </a:schemeClr>
                </a:solidFill>
              </a:rPr>
              <a:t>كريكور</a:t>
            </a:r>
            <a:r>
              <a:rPr lang="ar-IQ" sz="1400" b="1" dirty="0">
                <a:solidFill>
                  <a:schemeClr val="tx1">
                    <a:lumMod val="95000"/>
                    <a:lumOff val="5000"/>
                  </a:schemeClr>
                </a:solidFill>
              </a:rPr>
              <a:t> مندل (1822 ــ 1884م ) والذي يعد بحق والد علم الوراثة، والذي عمل راهبا في دير بمدينة برون </a:t>
            </a:r>
            <a:r>
              <a:rPr lang="en-US" sz="1400" b="1" dirty="0" err="1">
                <a:solidFill>
                  <a:schemeClr val="tx1">
                    <a:lumMod val="95000"/>
                    <a:lumOff val="5000"/>
                  </a:schemeClr>
                </a:solidFill>
              </a:rPr>
              <a:t>Brunn</a:t>
            </a:r>
            <a:r>
              <a:rPr lang="en-US" sz="1400" b="1" dirty="0">
                <a:solidFill>
                  <a:schemeClr val="tx1">
                    <a:lumMod val="95000"/>
                    <a:lumOff val="5000"/>
                  </a:schemeClr>
                </a:solidFill>
              </a:rPr>
              <a:t> </a:t>
            </a:r>
            <a:r>
              <a:rPr lang="ar-IQ" sz="1400" b="1" dirty="0">
                <a:solidFill>
                  <a:schemeClr val="tx1">
                    <a:lumMod val="95000"/>
                    <a:lumOff val="5000"/>
                  </a:schemeClr>
                </a:solidFill>
              </a:rPr>
              <a:t>والتي كانت تابعة للنمسا وتعد الان جزء من سلوفاكيا، ألتحق مندل بجامعة فيينا في عام 1851 م لدراسة العلوم الطبيعية، عاد بعدها الى الدير في عام 1854 واصبح مدرس للعلوم فيه، وخلال عمله في الدير عام 1857 بدأ بأجراء تجاربه الرائدة على نبات البزاليا</a:t>
            </a:r>
            <a:r>
              <a:rPr lang="en-US" sz="1400" b="1" dirty="0" err="1">
                <a:solidFill>
                  <a:schemeClr val="tx1">
                    <a:lumMod val="95000"/>
                    <a:lumOff val="5000"/>
                  </a:schemeClr>
                </a:solidFill>
              </a:rPr>
              <a:t>sativum</a:t>
            </a:r>
            <a:r>
              <a:rPr lang="en-US" sz="1400" b="1" dirty="0">
                <a:solidFill>
                  <a:schemeClr val="tx1">
                    <a:lumMod val="95000"/>
                    <a:lumOff val="5000"/>
                  </a:schemeClr>
                </a:solidFill>
              </a:rPr>
              <a:t>  </a:t>
            </a:r>
            <a:r>
              <a:rPr lang="en-US" sz="1400" b="1" dirty="0" err="1">
                <a:solidFill>
                  <a:schemeClr val="tx1">
                    <a:lumMod val="95000"/>
                    <a:lumOff val="5000"/>
                  </a:schemeClr>
                </a:solidFill>
              </a:rPr>
              <a:t>Piusm</a:t>
            </a:r>
            <a:r>
              <a:rPr lang="en-US" sz="1400" b="1" dirty="0">
                <a:solidFill>
                  <a:schemeClr val="tx1">
                    <a:lumMod val="95000"/>
                    <a:lumOff val="5000"/>
                  </a:schemeClr>
                </a:solidFill>
              </a:rPr>
              <a:t>   </a:t>
            </a:r>
            <a:r>
              <a:rPr lang="ar-IQ" sz="1400" b="1" dirty="0">
                <a:solidFill>
                  <a:schemeClr val="tx1">
                    <a:lumMod val="95000"/>
                    <a:lumOff val="5000"/>
                  </a:schemeClr>
                </a:solidFill>
              </a:rPr>
              <a:t>في مساحة محددة بحديقة الدير،  حيث بدأ بجمع الضروب المختلفة واجراء التضريبات بينها واستمر في تجاربه لمدة سبع سنوات وقام بعرض نتائج أبحاثه خلال اجتماعين لجمعية التاريخ الطبيعي في برون،  نشرت هذه الابحاث (التي تضمنت ما يعرف ألان بقوانين مندل) في المجلة العلمية للجمعية عام 1866 وتحت عنوان  (تجارب في تهجين النباتات)،  ثم غلف النسيان أبحاثه العلمية حتى عام 1900 عندما اكتشفها في وقت واحد وكل على حدة ثلاثة من ابرز علماء النبات </a:t>
            </a:r>
            <a:r>
              <a:rPr lang="ar-IQ" sz="1400" b="1" dirty="0" err="1">
                <a:solidFill>
                  <a:schemeClr val="tx1">
                    <a:lumMod val="95000"/>
                    <a:lumOff val="5000"/>
                  </a:schemeClr>
                </a:solidFill>
              </a:rPr>
              <a:t>انذاك</a:t>
            </a:r>
            <a:r>
              <a:rPr lang="ar-IQ" sz="1400" b="1" dirty="0">
                <a:solidFill>
                  <a:schemeClr val="tx1">
                    <a:lumMod val="95000"/>
                    <a:lumOff val="5000"/>
                  </a:schemeClr>
                </a:solidFill>
              </a:rPr>
              <a:t> وهم دي فريز (</a:t>
            </a:r>
            <a:r>
              <a:rPr lang="en-US" sz="1400" b="1" dirty="0" err="1">
                <a:solidFill>
                  <a:schemeClr val="tx1">
                    <a:lumMod val="95000"/>
                    <a:lumOff val="5000"/>
                  </a:schemeClr>
                </a:solidFill>
              </a:rPr>
              <a:t>vries</a:t>
            </a:r>
            <a:r>
              <a:rPr lang="en-US" sz="1400" b="1" dirty="0">
                <a:solidFill>
                  <a:schemeClr val="tx1">
                    <a:lumMod val="95000"/>
                    <a:lumOff val="5000"/>
                  </a:schemeClr>
                </a:solidFill>
              </a:rPr>
              <a:t> de) </a:t>
            </a:r>
            <a:r>
              <a:rPr lang="ar-IQ" sz="1400" b="1" dirty="0">
                <a:solidFill>
                  <a:schemeClr val="tx1">
                    <a:lumMod val="95000"/>
                    <a:lumOff val="5000"/>
                  </a:schemeClr>
                </a:solidFill>
              </a:rPr>
              <a:t>في هولندا </a:t>
            </a:r>
            <a:r>
              <a:rPr lang="ar-IQ" sz="1400" b="1" dirty="0" err="1">
                <a:solidFill>
                  <a:schemeClr val="tx1">
                    <a:lumMod val="95000"/>
                    <a:lumOff val="5000"/>
                  </a:schemeClr>
                </a:solidFill>
              </a:rPr>
              <a:t>وكورنيس</a:t>
            </a:r>
            <a:r>
              <a:rPr lang="ar-IQ" sz="1400" b="1" dirty="0">
                <a:solidFill>
                  <a:schemeClr val="tx1">
                    <a:lumMod val="95000"/>
                    <a:lumOff val="5000"/>
                  </a:schemeClr>
                </a:solidFill>
              </a:rPr>
              <a:t> (</a:t>
            </a:r>
            <a:r>
              <a:rPr lang="en-US" sz="1400" b="1" dirty="0" err="1">
                <a:solidFill>
                  <a:schemeClr val="tx1">
                    <a:lumMod val="95000"/>
                    <a:lumOff val="5000"/>
                  </a:schemeClr>
                </a:solidFill>
              </a:rPr>
              <a:t>Correns</a:t>
            </a:r>
            <a:r>
              <a:rPr lang="en-US" sz="1400" b="1" dirty="0">
                <a:solidFill>
                  <a:schemeClr val="tx1">
                    <a:lumMod val="95000"/>
                    <a:lumOff val="5000"/>
                  </a:schemeClr>
                </a:solidFill>
              </a:rPr>
              <a:t>) </a:t>
            </a:r>
            <a:r>
              <a:rPr lang="ar-IQ" sz="1400" b="1" dirty="0">
                <a:solidFill>
                  <a:schemeClr val="tx1">
                    <a:lumMod val="95000"/>
                    <a:lumOff val="5000"/>
                  </a:schemeClr>
                </a:solidFill>
              </a:rPr>
              <a:t>في المانيا </a:t>
            </a:r>
            <a:r>
              <a:rPr lang="ar-IQ" sz="1400" b="1" dirty="0" err="1">
                <a:solidFill>
                  <a:schemeClr val="tx1">
                    <a:lumMod val="95000"/>
                    <a:lumOff val="5000"/>
                  </a:schemeClr>
                </a:solidFill>
              </a:rPr>
              <a:t>وتشيرماك</a:t>
            </a:r>
            <a:r>
              <a:rPr lang="ar-IQ" sz="1400" b="1" dirty="0">
                <a:solidFill>
                  <a:schemeClr val="tx1">
                    <a:lumMod val="95000"/>
                    <a:lumOff val="5000"/>
                  </a:schemeClr>
                </a:solidFill>
              </a:rPr>
              <a:t> (</a:t>
            </a:r>
            <a:r>
              <a:rPr lang="en-US" sz="1400" b="1" dirty="0" err="1">
                <a:solidFill>
                  <a:schemeClr val="tx1">
                    <a:lumMod val="95000"/>
                    <a:lumOff val="5000"/>
                  </a:schemeClr>
                </a:solidFill>
              </a:rPr>
              <a:t>Tschermark</a:t>
            </a:r>
            <a:r>
              <a:rPr lang="en-US" sz="1400" b="1" dirty="0">
                <a:solidFill>
                  <a:schemeClr val="tx1">
                    <a:lumMod val="95000"/>
                    <a:lumOff val="5000"/>
                  </a:schemeClr>
                </a:solidFill>
              </a:rPr>
              <a:t>) </a:t>
            </a:r>
            <a:r>
              <a:rPr lang="ar-IQ" sz="1400" b="1" dirty="0">
                <a:solidFill>
                  <a:schemeClr val="tx1">
                    <a:lumMod val="95000"/>
                    <a:lumOff val="5000"/>
                  </a:schemeClr>
                </a:solidFill>
              </a:rPr>
              <a:t>من النمسا.</a:t>
            </a:r>
          </a:p>
          <a:p>
            <a:pPr algn="r"/>
            <a:r>
              <a:rPr lang="ar-IQ" sz="1400" b="1" dirty="0">
                <a:solidFill>
                  <a:schemeClr val="tx1">
                    <a:lumMod val="95000"/>
                    <a:lumOff val="5000"/>
                  </a:schemeClr>
                </a:solidFill>
              </a:rPr>
              <a:t>     وفي الحقيقة فان مندل لم يكن اول اجرى تجارب التهجين، اذ سبقه الى ذلك عدد من الباحثين ولكن مندل كان اول من حلل نتائجه على اساس سلوك الصفات الفردية، لان الكثير ممن سبقوا مندل نظروا الى الكائن الحي ككل عند تحليل النتائج وبذلك تمكوا من ملاحظة اوجه التشابه والاختلاف بين </a:t>
            </a:r>
            <a:r>
              <a:rPr lang="ar-IQ" sz="1400" b="1" dirty="0" err="1">
                <a:solidFill>
                  <a:schemeClr val="tx1">
                    <a:lumMod val="95000"/>
                    <a:lumOff val="5000"/>
                  </a:schemeClr>
                </a:solidFill>
              </a:rPr>
              <a:t>الأباء</a:t>
            </a:r>
            <a:r>
              <a:rPr lang="ar-IQ" sz="1400" b="1" dirty="0">
                <a:solidFill>
                  <a:schemeClr val="tx1">
                    <a:lumMod val="95000"/>
                    <a:lumOff val="5000"/>
                  </a:schemeClr>
                </a:solidFill>
              </a:rPr>
              <a:t> وافراد نسلهم فقط وفاتهم دراسة الاختلافات الفردية.</a:t>
            </a:r>
          </a:p>
          <a:p>
            <a:pPr algn="r"/>
            <a:r>
              <a:rPr lang="ar-IQ" sz="1400" b="1" dirty="0">
                <a:solidFill>
                  <a:schemeClr val="tx1">
                    <a:lumMod val="95000"/>
                    <a:lumOff val="5000"/>
                  </a:schemeClr>
                </a:solidFill>
              </a:rPr>
              <a:t>     يعود سبب نجاح مندل الى استخدامه الطريقة العلمية في تصميم تجاربه وتصنيف نباتات البزاليا الناتجة من </a:t>
            </a:r>
            <a:r>
              <a:rPr lang="ar-IQ" sz="1400" b="1" dirty="0" err="1">
                <a:solidFill>
                  <a:schemeClr val="tx1">
                    <a:lumMod val="95000"/>
                    <a:lumOff val="5000"/>
                  </a:schemeClr>
                </a:solidFill>
              </a:rPr>
              <a:t>تهجيناته</a:t>
            </a:r>
            <a:r>
              <a:rPr lang="ar-IQ" sz="1400" b="1" dirty="0">
                <a:solidFill>
                  <a:schemeClr val="tx1">
                    <a:lumMod val="95000"/>
                    <a:lumOff val="5000"/>
                  </a:schemeClr>
                </a:solidFill>
              </a:rPr>
              <a:t> ومقارنة نسبها بنماذج رياضية وصياغة فرضية لتفسير ما وجده من اختلافات وانتقال وحدات التوارث والتي فسرها بصورة صحيحة من خلال استنباط نموذج رياضي دقيق لانتقال الصفات الوراثية. </a:t>
            </a:r>
          </a:p>
          <a:p>
            <a:pPr algn="r"/>
            <a:r>
              <a:rPr lang="ar-IQ" sz="1400" b="1" dirty="0">
                <a:solidFill>
                  <a:schemeClr val="tx1">
                    <a:lumMod val="95000"/>
                    <a:lumOff val="5000"/>
                  </a:schemeClr>
                </a:solidFill>
              </a:rPr>
              <a:t>    ويعود نجاح مندل كذلك الى عوامل واسباب اخرى منها اختياره الحكيم لنبات البزاليا وذلك بسبب كونه نباتا حوليا وله مجموعة من الصفات الواضحة ويمكن تنميته وتضريبه بسهولة كبيرة وهو نبات  ذاتي التلقيح، اذ انه يحمل ازهار كاملة حاوية على اعضاء التأنيث والتذكير ويمكن اجراء التلقيح الخلطي اذا ما رغب الباحث بذلك،  وكان مندل موفقاً حين اختار هذا النبات </a:t>
            </a:r>
            <a:r>
              <a:rPr lang="ar-IQ" sz="1400" b="1" dirty="0" err="1">
                <a:solidFill>
                  <a:schemeClr val="tx1">
                    <a:lumMod val="95000"/>
                    <a:lumOff val="5000"/>
                  </a:schemeClr>
                </a:solidFill>
              </a:rPr>
              <a:t>لانه</a:t>
            </a:r>
            <a:r>
              <a:rPr lang="ar-IQ" sz="1400" b="1" dirty="0">
                <a:solidFill>
                  <a:schemeClr val="tx1">
                    <a:lumMod val="95000"/>
                    <a:lumOff val="5000"/>
                  </a:schemeClr>
                </a:solidFill>
              </a:rPr>
              <a:t> ثنائي المجموعة الكروموسومية، ولو انه اختار اي من النبات المتضاعفة العدد </a:t>
            </a:r>
            <a:r>
              <a:rPr lang="ar-IQ" sz="1400" b="1" dirty="0" err="1">
                <a:solidFill>
                  <a:schemeClr val="tx1">
                    <a:lumMod val="95000"/>
                    <a:lumOff val="5000"/>
                  </a:schemeClr>
                </a:solidFill>
              </a:rPr>
              <a:t>الكروموسومي</a:t>
            </a:r>
            <a:r>
              <a:rPr lang="ar-IQ" sz="1400" b="1" dirty="0">
                <a:solidFill>
                  <a:schemeClr val="tx1">
                    <a:lumMod val="95000"/>
                    <a:lumOff val="5000"/>
                  </a:schemeClr>
                </a:solidFill>
              </a:rPr>
              <a:t> لما تمكن من الحصول على تلك النتائج البسيطة والواضحة.  وقد اختار مندل سبعة ازواج من الصفات المختلفة التي يمكن تمييزها بسهولة وهي : </a:t>
            </a:r>
          </a:p>
          <a:p>
            <a:pPr algn="r"/>
            <a:r>
              <a:rPr lang="ar-IQ" sz="1400" b="1" dirty="0">
                <a:solidFill>
                  <a:schemeClr val="tx1">
                    <a:lumMod val="95000"/>
                    <a:lumOff val="5000"/>
                  </a:schemeClr>
                </a:solidFill>
              </a:rPr>
              <a:t> </a:t>
            </a:r>
          </a:p>
        </p:txBody>
      </p:sp>
    </p:spTree>
    <p:extLst>
      <p:ext uri="{BB962C8B-B14F-4D97-AF65-F5344CB8AC3E}">
        <p14:creationId xmlns:p14="http://schemas.microsoft.com/office/powerpoint/2010/main" val="2577757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836712"/>
            <a:ext cx="8229600" cy="5400600"/>
          </a:xfrm>
        </p:spPr>
        <p:txBody>
          <a:bodyPr>
            <a:normAutofit/>
          </a:bodyPr>
          <a:lstStyle/>
          <a:p>
            <a:pPr algn="r"/>
            <a:r>
              <a:rPr lang="ar-IQ" sz="1400" b="1" dirty="0"/>
              <a:t>شرح المثال السابق : </a:t>
            </a:r>
            <a:r>
              <a:rPr lang="ar-IQ" sz="1400" b="1" dirty="0" smtClean="0"/>
              <a:t/>
            </a:r>
            <a:br>
              <a:rPr lang="ar-IQ" sz="1400" b="1" dirty="0" smtClean="0"/>
            </a:br>
            <a:r>
              <a:rPr lang="ar-IQ" sz="1400" b="1" dirty="0" smtClean="0"/>
              <a:t/>
            </a:r>
            <a:br>
              <a:rPr lang="ar-IQ" sz="1400" b="1" dirty="0" smtClean="0"/>
            </a:br>
            <a:r>
              <a:rPr lang="ar-IQ" sz="1400" b="1" dirty="0" smtClean="0"/>
              <a:t>1</a:t>
            </a:r>
            <a:r>
              <a:rPr lang="ar-IQ" sz="1400" b="1" dirty="0"/>
              <a:t>: </a:t>
            </a:r>
            <a:r>
              <a:rPr lang="ar-IQ" sz="1400" b="1" dirty="0" err="1"/>
              <a:t>الممتلا</a:t>
            </a:r>
            <a:r>
              <a:rPr lang="ar-IQ" sz="1400" b="1" dirty="0"/>
              <a:t> الاصفر :</a:t>
            </a:r>
            <a:br>
              <a:rPr lang="ar-IQ" sz="1400" b="1" dirty="0"/>
            </a:br>
            <a:r>
              <a:rPr lang="ar-IQ" sz="1400" b="1" dirty="0"/>
              <a:t>      ــ </a:t>
            </a:r>
            <a:r>
              <a:rPr lang="en-US" sz="1400" b="1" dirty="0"/>
              <a:t>W ــ G </a:t>
            </a:r>
            <a:r>
              <a:rPr lang="ar-IQ" sz="1400" b="1" dirty="0"/>
              <a:t>ونسبته 9\16 كالاتي : </a:t>
            </a:r>
            <a:br>
              <a:rPr lang="ar-IQ" sz="1400" b="1" dirty="0"/>
            </a:br>
            <a:r>
              <a:rPr lang="en-US" sz="1400" b="1" dirty="0"/>
              <a:t>GG WW 1\16 </a:t>
            </a:r>
            <a:r>
              <a:rPr lang="ar-IQ" sz="1400" b="1" dirty="0"/>
              <a:t>أي عدد الافراد = 1 </a:t>
            </a:r>
            <a:br>
              <a:rPr lang="ar-IQ" sz="1400" b="1" dirty="0"/>
            </a:br>
            <a:r>
              <a:rPr lang="en-US" sz="1400" b="1" dirty="0"/>
              <a:t>GG </a:t>
            </a:r>
            <a:r>
              <a:rPr lang="en-US" sz="1400" b="1" dirty="0" err="1"/>
              <a:t>Ww</a:t>
            </a:r>
            <a:r>
              <a:rPr lang="en-US" sz="1400" b="1" dirty="0"/>
              <a:t> 2\16 </a:t>
            </a:r>
            <a:r>
              <a:rPr lang="ar-IQ" sz="1400" b="1" dirty="0"/>
              <a:t>أي عدد الافراد = 2  </a:t>
            </a:r>
            <a:br>
              <a:rPr lang="ar-IQ" sz="1400" b="1" dirty="0"/>
            </a:br>
            <a:r>
              <a:rPr lang="en-US" sz="1400" b="1" dirty="0" err="1"/>
              <a:t>Gg</a:t>
            </a:r>
            <a:r>
              <a:rPr lang="en-US" sz="1400" b="1" dirty="0"/>
              <a:t> WW 2\16 </a:t>
            </a:r>
            <a:r>
              <a:rPr lang="ar-IQ" sz="1400" b="1" dirty="0"/>
              <a:t>أي عدد الافراد = 2 </a:t>
            </a:r>
            <a:br>
              <a:rPr lang="ar-IQ" sz="1400" b="1" dirty="0"/>
            </a:br>
            <a:r>
              <a:rPr lang="en-US" sz="1400" b="1" dirty="0" err="1"/>
              <a:t>Gg</a:t>
            </a:r>
            <a:r>
              <a:rPr lang="en-US" sz="1400" b="1" dirty="0"/>
              <a:t>  </a:t>
            </a:r>
            <a:r>
              <a:rPr lang="en-US" sz="1400" b="1" dirty="0" err="1"/>
              <a:t>Ww</a:t>
            </a:r>
            <a:r>
              <a:rPr lang="en-US" sz="1400" b="1" dirty="0"/>
              <a:t> 4\16 </a:t>
            </a:r>
            <a:r>
              <a:rPr lang="ar-IQ" sz="1400" b="1" dirty="0"/>
              <a:t>أي عدد الافراد = 4 </a:t>
            </a:r>
            <a:br>
              <a:rPr lang="ar-IQ" sz="1400" b="1" dirty="0"/>
            </a:br>
            <a:r>
              <a:rPr lang="ar-IQ" sz="1400" b="1" dirty="0"/>
              <a:t>اذن المجموع هو 9 افراد ممتلأ اصفر </a:t>
            </a:r>
            <a:br>
              <a:rPr lang="ar-IQ" sz="1400" b="1" dirty="0"/>
            </a:br>
            <a:r>
              <a:rPr lang="ar-IQ" sz="1400" b="1" dirty="0"/>
              <a:t/>
            </a:r>
            <a:br>
              <a:rPr lang="ar-IQ" sz="1400" b="1" dirty="0"/>
            </a:br>
            <a:r>
              <a:rPr lang="ar-IQ" sz="1400" b="1" dirty="0"/>
              <a:t>2: </a:t>
            </a:r>
            <a:r>
              <a:rPr lang="ar-IQ" sz="1400" b="1" dirty="0" err="1"/>
              <a:t>الممتلا</a:t>
            </a:r>
            <a:r>
              <a:rPr lang="ar-IQ" sz="1400" b="1" dirty="0"/>
              <a:t> الاخضر : </a:t>
            </a:r>
            <a:br>
              <a:rPr lang="ar-IQ" sz="1400" b="1" dirty="0"/>
            </a:br>
            <a:r>
              <a:rPr lang="en-US" sz="1400" b="1" dirty="0" err="1"/>
              <a:t>gg</a:t>
            </a:r>
            <a:r>
              <a:rPr lang="en-US" sz="1400" b="1" dirty="0"/>
              <a:t> WW </a:t>
            </a:r>
            <a:r>
              <a:rPr lang="ar-IQ" sz="1400" b="1" dirty="0"/>
              <a:t>ونسبته 1\16 أي عدد الافراد = 1 </a:t>
            </a:r>
            <a:br>
              <a:rPr lang="ar-IQ" sz="1400" b="1" dirty="0"/>
            </a:br>
            <a:r>
              <a:rPr lang="en-US" sz="1400" b="1" dirty="0" err="1"/>
              <a:t>gg</a:t>
            </a:r>
            <a:r>
              <a:rPr lang="en-US" sz="1400" b="1" dirty="0"/>
              <a:t> </a:t>
            </a:r>
            <a:r>
              <a:rPr lang="en-US" sz="1400" b="1" dirty="0" err="1"/>
              <a:t>Ww</a:t>
            </a:r>
            <a:r>
              <a:rPr lang="en-US" sz="1400" b="1" dirty="0"/>
              <a:t> </a:t>
            </a:r>
            <a:r>
              <a:rPr lang="ar-IQ" sz="1400" b="1" dirty="0"/>
              <a:t>ونسبته 2\16 أي عدد الافراد = 2 </a:t>
            </a:r>
            <a:br>
              <a:rPr lang="ar-IQ" sz="1400" b="1" dirty="0"/>
            </a:br>
            <a:r>
              <a:rPr lang="ar-IQ" sz="1400" b="1" dirty="0"/>
              <a:t>اذن المجموع هو 3 افراد </a:t>
            </a:r>
            <a:r>
              <a:rPr lang="ar-IQ" sz="1400" b="1" dirty="0" err="1"/>
              <a:t>ممتلا</a:t>
            </a:r>
            <a:r>
              <a:rPr lang="ar-IQ" sz="1400" b="1" dirty="0"/>
              <a:t> </a:t>
            </a:r>
            <a:r>
              <a:rPr lang="ar-IQ" sz="1400" b="1" dirty="0" smtClean="0"/>
              <a:t>اخضر</a:t>
            </a:r>
            <a:br>
              <a:rPr lang="ar-IQ" sz="1400" b="1" dirty="0" smtClean="0"/>
            </a:br>
            <a:r>
              <a:rPr lang="ar-IQ" sz="1400" b="1" dirty="0"/>
              <a:t/>
            </a:r>
            <a:br>
              <a:rPr lang="ar-IQ" sz="1400" b="1" dirty="0"/>
            </a:br>
            <a:r>
              <a:rPr lang="ar-IQ" sz="1400" b="1" dirty="0"/>
              <a:t>3: المجعد الاصفر : </a:t>
            </a:r>
            <a:br>
              <a:rPr lang="ar-IQ" sz="1400" b="1" dirty="0"/>
            </a:br>
            <a:r>
              <a:rPr lang="ar-IQ" sz="1400" b="1" dirty="0"/>
              <a:t>          </a:t>
            </a:r>
            <a:r>
              <a:rPr lang="en-US" sz="1400" b="1" dirty="0"/>
              <a:t>GG </a:t>
            </a:r>
            <a:r>
              <a:rPr lang="en-US" sz="1400" b="1" dirty="0" err="1"/>
              <a:t>ww</a:t>
            </a:r>
            <a:r>
              <a:rPr lang="en-US" sz="1400" b="1" dirty="0"/>
              <a:t>  </a:t>
            </a:r>
            <a:r>
              <a:rPr lang="ar-IQ" sz="1400" b="1" dirty="0"/>
              <a:t>ونسبته 1\16 أي عدد الافراد =1 </a:t>
            </a:r>
            <a:br>
              <a:rPr lang="ar-IQ" sz="1400" b="1" dirty="0"/>
            </a:br>
            <a:r>
              <a:rPr lang="ar-IQ" sz="1400" b="1" dirty="0"/>
              <a:t>          </a:t>
            </a:r>
            <a:r>
              <a:rPr lang="en-US" sz="1400" b="1" dirty="0" err="1"/>
              <a:t>Gg</a:t>
            </a:r>
            <a:r>
              <a:rPr lang="en-US" sz="1400" b="1" dirty="0"/>
              <a:t> </a:t>
            </a:r>
            <a:r>
              <a:rPr lang="en-US" sz="1400" b="1" dirty="0" err="1"/>
              <a:t>ww</a:t>
            </a:r>
            <a:r>
              <a:rPr lang="en-US" sz="1400" b="1" dirty="0"/>
              <a:t> </a:t>
            </a:r>
            <a:r>
              <a:rPr lang="ar-IQ" sz="1400" b="1" dirty="0"/>
              <a:t>ونسبته 2\16 أي عدد الافراد = 2</a:t>
            </a:r>
            <a:br>
              <a:rPr lang="ar-IQ" sz="1400" b="1" dirty="0"/>
            </a:br>
            <a:r>
              <a:rPr lang="ar-IQ" sz="1400" b="1" dirty="0"/>
              <a:t>           اذن المجموع هو 3 افراد مجعد اصفر </a:t>
            </a:r>
            <a:r>
              <a:rPr lang="ar-IQ" sz="1400" b="1" dirty="0" smtClean="0"/>
              <a:t/>
            </a:r>
            <a:br>
              <a:rPr lang="ar-IQ" sz="1400" b="1" dirty="0" smtClean="0"/>
            </a:br>
            <a:r>
              <a:rPr lang="ar-IQ" sz="1400" b="1" dirty="0"/>
              <a:t/>
            </a:r>
            <a:br>
              <a:rPr lang="ar-IQ" sz="1400" b="1" dirty="0"/>
            </a:br>
            <a:r>
              <a:rPr lang="ar-IQ" sz="1400" b="1" dirty="0"/>
              <a:t>  4: المجعد الاخضر : </a:t>
            </a:r>
            <a:br>
              <a:rPr lang="ar-IQ" sz="1400" b="1" dirty="0"/>
            </a:br>
            <a:r>
              <a:rPr lang="ar-IQ" sz="1400" b="1" dirty="0"/>
              <a:t>      </a:t>
            </a:r>
            <a:r>
              <a:rPr lang="en-US" sz="1400" b="1" dirty="0" err="1"/>
              <a:t>gg</a:t>
            </a:r>
            <a:r>
              <a:rPr lang="en-US" sz="1400" b="1" dirty="0"/>
              <a:t> </a:t>
            </a:r>
            <a:r>
              <a:rPr lang="en-US" sz="1400" b="1" dirty="0" err="1"/>
              <a:t>ww</a:t>
            </a:r>
            <a:r>
              <a:rPr lang="en-US" sz="1400" b="1" dirty="0"/>
              <a:t>    </a:t>
            </a:r>
            <a:r>
              <a:rPr lang="ar-IQ" sz="1400" b="1" dirty="0"/>
              <a:t>ونسبته 1\16 أي عدد الافراد = 1 </a:t>
            </a:r>
            <a:br>
              <a:rPr lang="ar-IQ" sz="1400" b="1" dirty="0"/>
            </a:br>
            <a:endParaRPr lang="ar-IQ" sz="1400" b="1" dirty="0"/>
          </a:p>
        </p:txBody>
      </p:sp>
    </p:spTree>
    <p:extLst>
      <p:ext uri="{BB962C8B-B14F-4D97-AF65-F5344CB8AC3E}">
        <p14:creationId xmlns:p14="http://schemas.microsoft.com/office/powerpoint/2010/main" val="1001667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rmAutofit/>
          </a:bodyPr>
          <a:lstStyle/>
          <a:p>
            <a:pPr algn="r"/>
            <a:r>
              <a:rPr lang="ar-IQ" sz="1400" b="1" dirty="0"/>
              <a:t>شرح قانون مندل الثاني : </a:t>
            </a:r>
            <a:br>
              <a:rPr lang="ar-IQ" sz="1400" b="1" dirty="0"/>
            </a:br>
            <a:r>
              <a:rPr lang="ar-IQ" sz="1400" b="1" dirty="0"/>
              <a:t>(نص القانون على ان </a:t>
            </a:r>
            <a:r>
              <a:rPr lang="ar-IQ" sz="1400" b="1" dirty="0" err="1"/>
              <a:t>جبينات</a:t>
            </a:r>
            <a:r>
              <a:rPr lang="ar-IQ" sz="1400" b="1" dirty="0"/>
              <a:t> أزواج الصفات المتضادة تكون حرة في انعزالها ، أي تتوزع توزيعاً حراً على </a:t>
            </a:r>
            <a:r>
              <a:rPr lang="ar-IQ" sz="1400" b="1" dirty="0" err="1"/>
              <a:t>الكيمتات</a:t>
            </a:r>
            <a:r>
              <a:rPr lang="ar-IQ" sz="1400" b="1" dirty="0"/>
              <a:t>) .</a:t>
            </a:r>
            <a:br>
              <a:rPr lang="ar-IQ" sz="1400" b="1" dirty="0"/>
            </a:br>
            <a:r>
              <a:rPr lang="ar-IQ" sz="1400" b="1" dirty="0"/>
              <a:t> أي توجد حرية في توزيع العوامل الوراثية (الجينات ) على الكميتات  أي لا  يوجد شرط في أن يذهب الاليل السائد مع السائد، بل ممكن أن يذهب السائد مع المتنحي أو أن يذهب مع السائد  وكذلك </a:t>
            </a:r>
            <a:r>
              <a:rPr lang="ar-IQ" sz="1400" b="1" dirty="0" err="1"/>
              <a:t>ألاليل</a:t>
            </a:r>
            <a:r>
              <a:rPr lang="ar-IQ" sz="1400" b="1" dirty="0"/>
              <a:t> المتنحي يمكن أن يذهب مع السائد او أن يذهب مع </a:t>
            </a:r>
            <a:r>
              <a:rPr lang="ar-IQ" sz="1400" b="1" dirty="0" err="1"/>
              <a:t>المتحي</a:t>
            </a:r>
            <a:r>
              <a:rPr lang="ar-IQ" sz="1400" b="1" dirty="0"/>
              <a:t> . وهذه هي الحرية في التوزيع،  بحيث يمكن على حصول أربع كميتات : الأولى سائد – سائد والثانية سائد – متنحي والثالثة متنحي – سائد والرابعة متنحي – متنحي . </a:t>
            </a:r>
            <a:br>
              <a:rPr lang="ar-IQ" sz="1400" b="1" dirty="0"/>
            </a:br>
            <a:r>
              <a:rPr lang="ar-IQ" sz="1400" b="1" dirty="0"/>
              <a:t>ان نسبة توزيع الكميتات تكون 1:1:1:1 او    . </a:t>
            </a:r>
            <a:br>
              <a:rPr lang="ar-IQ" sz="1400" b="1" dirty="0"/>
            </a:br>
            <a:r>
              <a:rPr lang="ar-IQ" sz="1400" b="1" dirty="0"/>
              <a:t/>
            </a:r>
            <a:br>
              <a:rPr lang="ar-IQ" sz="1400" b="1" dirty="0"/>
            </a:br>
            <a:r>
              <a:rPr lang="ar-IQ" sz="1400" b="1" dirty="0"/>
              <a:t>•	طريقة التشعيب في معرفة أنواع الكميتات  لزوجين من صفات بذور البزاليا علما ان : </a:t>
            </a:r>
            <a:br>
              <a:rPr lang="ar-IQ" sz="1400" b="1" dirty="0"/>
            </a:br>
            <a:r>
              <a:rPr lang="en-US" sz="1400" b="1" dirty="0"/>
              <a:t>W </a:t>
            </a:r>
            <a:r>
              <a:rPr lang="ar-IQ" sz="1400" b="1" dirty="0"/>
              <a:t>يرمز لصفة الثمار الممتلئة</a:t>
            </a:r>
            <a:br>
              <a:rPr lang="ar-IQ" sz="1400" b="1" dirty="0"/>
            </a:br>
            <a:r>
              <a:rPr lang="ar-IQ" sz="1400" b="1" dirty="0"/>
              <a:t>  </a:t>
            </a:r>
            <a:r>
              <a:rPr lang="en-US" sz="1400" b="1" dirty="0"/>
              <a:t>w</a:t>
            </a:r>
            <a:r>
              <a:rPr lang="ar-IQ" sz="1400" b="1" dirty="0"/>
              <a:t>يرمز لصفة الثمار المجعدة</a:t>
            </a:r>
            <a:br>
              <a:rPr lang="ar-IQ" sz="1400" b="1" dirty="0"/>
            </a:br>
            <a:r>
              <a:rPr lang="ar-IQ" sz="1400" b="1" dirty="0"/>
              <a:t>  </a:t>
            </a:r>
            <a:r>
              <a:rPr lang="en-US" sz="1400" b="1" dirty="0"/>
              <a:t>G</a:t>
            </a:r>
            <a:r>
              <a:rPr lang="ar-IQ" sz="1400" b="1" dirty="0"/>
              <a:t>يرمز لصفة اللون الاصفر للبذور</a:t>
            </a:r>
            <a:br>
              <a:rPr lang="ar-IQ" sz="1400" b="1" dirty="0"/>
            </a:br>
            <a:r>
              <a:rPr lang="ar-IQ" sz="1400" b="1" dirty="0"/>
              <a:t>   </a:t>
            </a:r>
            <a:r>
              <a:rPr lang="en-US" sz="1400" b="1" dirty="0"/>
              <a:t>g</a:t>
            </a:r>
            <a:r>
              <a:rPr lang="ar-IQ" sz="1400" b="1" dirty="0"/>
              <a:t>يرمز لصفة اللون الاخضر للبذور</a:t>
            </a:r>
            <a:br>
              <a:rPr lang="ar-IQ" sz="1400" b="1" dirty="0"/>
            </a:br>
            <a:r>
              <a:rPr lang="ar-IQ" sz="1400" b="1" dirty="0"/>
              <a:t/>
            </a:r>
            <a:br>
              <a:rPr lang="ar-IQ" sz="1400" b="1" dirty="0"/>
            </a:br>
            <a:r>
              <a:rPr lang="ar-IQ" sz="1400" b="1" dirty="0"/>
              <a:t>                   1/2</a:t>
            </a:r>
            <a:r>
              <a:rPr lang="en-US" sz="1400" b="1" dirty="0"/>
              <a:t>G   → 1/4 WG         </a:t>
            </a:r>
            <a:r>
              <a:rPr lang="ar-IQ" sz="1400" b="1" dirty="0"/>
              <a:t>كميتات تعطي بذور صفراء ممتلئة </a:t>
            </a:r>
            <a:br>
              <a:rPr lang="ar-IQ" sz="1400" b="1" dirty="0"/>
            </a:br>
            <a:r>
              <a:rPr lang="ar-IQ" sz="1400" b="1" dirty="0"/>
              <a:t> 1/2</a:t>
            </a:r>
            <a:r>
              <a:rPr lang="en-US" sz="1400" b="1" dirty="0"/>
              <a:t>W                                                                       </a:t>
            </a:r>
            <a:br>
              <a:rPr lang="en-US" sz="1400" b="1" dirty="0"/>
            </a:br>
            <a:r>
              <a:rPr lang="en-US" sz="1400" b="1" dirty="0"/>
              <a:t>                   1/2g    →  1/4 </a:t>
            </a:r>
            <a:r>
              <a:rPr lang="en-US" sz="1400" b="1" dirty="0" err="1"/>
              <a:t>Wg</a:t>
            </a:r>
            <a:r>
              <a:rPr lang="en-US" sz="1400" b="1" dirty="0"/>
              <a:t>      </a:t>
            </a:r>
            <a:r>
              <a:rPr lang="ar-IQ" sz="1400" b="1" dirty="0"/>
              <a:t>بذور خضراء ممتلئة  كميتات تعطي      </a:t>
            </a:r>
            <a:br>
              <a:rPr lang="ar-IQ" sz="1400" b="1" dirty="0"/>
            </a:br>
            <a:r>
              <a:rPr lang="ar-IQ" sz="1400" b="1" dirty="0"/>
              <a:t>       كميتات تعطي بذور صفراء ممتلئة       1/4</a:t>
            </a:r>
            <a:r>
              <a:rPr lang="en-US" sz="1400" b="1" dirty="0"/>
              <a:t>WG   →   1/2G</a:t>
            </a:r>
            <a:br>
              <a:rPr lang="en-US" sz="1400" b="1" dirty="0"/>
            </a:br>
            <a:r>
              <a:rPr lang="en-US" sz="1400" b="1" dirty="0"/>
              <a:t>                                                                                              1/2w</a:t>
            </a:r>
            <a:br>
              <a:rPr lang="en-US" sz="1400" b="1" dirty="0"/>
            </a:br>
            <a:r>
              <a:rPr lang="en-US" sz="1400" b="1" dirty="0"/>
              <a:t>       </a:t>
            </a:r>
            <a:r>
              <a:rPr lang="ar-IQ" sz="1400" b="1" dirty="0"/>
              <a:t>كميتات تعطي </a:t>
            </a:r>
            <a:r>
              <a:rPr lang="ar-IQ" sz="1400" b="1" dirty="0" err="1"/>
              <a:t>بذورخضراء</a:t>
            </a:r>
            <a:r>
              <a:rPr lang="ar-IQ" sz="1400" b="1" dirty="0"/>
              <a:t> مجعدة      →   1/4</a:t>
            </a:r>
            <a:r>
              <a:rPr lang="en-US" sz="1400" b="1" dirty="0" err="1"/>
              <a:t>wg</a:t>
            </a:r>
            <a:r>
              <a:rPr lang="en-US" sz="1400" b="1" dirty="0"/>
              <a:t>               1/2g                </a:t>
            </a:r>
            <a:br>
              <a:rPr lang="en-US" sz="1400" b="1" dirty="0"/>
            </a:br>
            <a:r>
              <a:rPr lang="en-US" sz="1400" b="1" dirty="0"/>
              <a:t/>
            </a:r>
            <a:br>
              <a:rPr lang="en-US" sz="1400" b="1" dirty="0"/>
            </a:br>
            <a:r>
              <a:rPr lang="en-US" sz="1400" b="1" dirty="0"/>
              <a:t>  </a:t>
            </a:r>
            <a:r>
              <a:rPr lang="ar-IQ" sz="1400" b="1" dirty="0"/>
              <a:t>والنتيجة نحصل على اربع كميتات مختلفة لزوجين من الصفات</a:t>
            </a:r>
            <a:r>
              <a:rPr lang="ar-IQ" sz="1400" b="1" dirty="0" smtClean="0"/>
              <a:t>.</a:t>
            </a:r>
            <a:br>
              <a:rPr lang="ar-IQ" sz="1400" b="1" dirty="0" smtClean="0"/>
            </a:br>
            <a:r>
              <a:rPr lang="ar-IQ" sz="1400" b="1" dirty="0"/>
              <a:t/>
            </a:r>
            <a:br>
              <a:rPr lang="ar-IQ" sz="1400" b="1" dirty="0"/>
            </a:br>
            <a:r>
              <a:rPr lang="ar-IQ" sz="1400" b="1" dirty="0"/>
              <a:t>*اما في حالة وجود ثلاثة صفات </a:t>
            </a:r>
            <a:r>
              <a:rPr lang="ar-IQ" sz="1400" b="1" dirty="0" err="1"/>
              <a:t>فاننا</a:t>
            </a:r>
            <a:r>
              <a:rPr lang="ar-IQ" sz="1400" b="1" dirty="0"/>
              <a:t> نحصل على ثمانية انواع مختلفة من الكميتات وعلى     الشكل الاتي : </a:t>
            </a:r>
            <a:br>
              <a:rPr lang="ar-IQ" sz="1400" b="1" dirty="0"/>
            </a:br>
            <a:r>
              <a:rPr lang="ar-IQ" sz="1400" b="1" dirty="0"/>
              <a:t>فلو اضفنا صفة طول النبات الى الصفتين السابقتين ورمزنا لها بالرمز </a:t>
            </a:r>
            <a:r>
              <a:rPr lang="en-US" sz="1400" b="1" dirty="0"/>
              <a:t>T </a:t>
            </a:r>
            <a:r>
              <a:rPr lang="ar-IQ" sz="1400" b="1" dirty="0"/>
              <a:t>للنبات الطويل و </a:t>
            </a:r>
            <a:r>
              <a:rPr lang="en-US" sz="1400" b="1" dirty="0"/>
              <a:t>t </a:t>
            </a:r>
            <a:r>
              <a:rPr lang="ar-IQ" sz="1400" b="1" dirty="0"/>
              <a:t>للنبات القصير فسوف تكون الكميتات المتكونة كالتالي :</a:t>
            </a:r>
            <a:br>
              <a:rPr lang="ar-IQ" sz="1400" b="1" dirty="0"/>
            </a:br>
            <a:r>
              <a:rPr lang="ar-IQ" sz="1400" b="1" dirty="0"/>
              <a:t/>
            </a:r>
            <a:br>
              <a:rPr lang="ar-IQ" sz="1400" b="1" dirty="0"/>
            </a:br>
            <a:endParaRPr lang="ar-IQ" sz="1400" b="1" dirty="0"/>
          </a:p>
        </p:txBody>
      </p:sp>
    </p:spTree>
    <p:extLst>
      <p:ext uri="{BB962C8B-B14F-4D97-AF65-F5344CB8AC3E}">
        <p14:creationId xmlns:p14="http://schemas.microsoft.com/office/powerpoint/2010/main" val="3598367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06690"/>
          </a:xfrm>
        </p:spPr>
        <p:txBody>
          <a:bodyPr>
            <a:noAutofit/>
          </a:bodyPr>
          <a:lstStyle/>
          <a:p>
            <a:pPr algn="r"/>
            <a:r>
              <a:rPr lang="ar-IQ" sz="1400" b="1" dirty="0" smtClean="0"/>
              <a:t/>
            </a:r>
            <a:br>
              <a:rPr lang="ar-IQ" sz="1400" b="1" dirty="0" smtClean="0"/>
            </a:br>
            <a:r>
              <a:rPr lang="ar-IQ" sz="1400" b="1" dirty="0"/>
              <a:t/>
            </a:r>
            <a:br>
              <a:rPr lang="ar-IQ" sz="1400" b="1" dirty="0"/>
            </a:br>
            <a:r>
              <a:rPr lang="ar-IQ" sz="1400" b="1" dirty="0" smtClean="0"/>
              <a:t/>
            </a:r>
            <a:br>
              <a:rPr lang="ar-IQ" sz="1400" b="1" dirty="0" smtClean="0"/>
            </a:br>
            <a:r>
              <a:rPr lang="ar-IQ" sz="1400" b="1" dirty="0"/>
              <a:t/>
            </a:r>
            <a:br>
              <a:rPr lang="ar-IQ" sz="1400" b="1" dirty="0"/>
            </a:br>
            <a:r>
              <a:rPr lang="ar-IQ" sz="1400" b="1" dirty="0"/>
              <a:t/>
            </a:r>
            <a:br>
              <a:rPr lang="ar-IQ" sz="1400" b="1" dirty="0"/>
            </a:br>
            <a:r>
              <a:rPr lang="ar-IQ" sz="1400" b="1" dirty="0"/>
              <a:t/>
            </a:r>
            <a:br>
              <a:rPr lang="ar-IQ" sz="1400" b="1" dirty="0"/>
            </a:br>
            <a:r>
              <a:rPr lang="ar-IQ" sz="1400" b="1" dirty="0" smtClean="0"/>
              <a:t>•طريقة </a:t>
            </a:r>
            <a:r>
              <a:rPr lang="ar-IQ" sz="1400" b="1" dirty="0"/>
              <a:t>التشعيب لمعرفة </a:t>
            </a:r>
            <a:r>
              <a:rPr lang="ar-IQ" sz="1400" b="1" dirty="0" err="1"/>
              <a:t>الااشكال</a:t>
            </a:r>
            <a:r>
              <a:rPr lang="ar-IQ" sz="1400" b="1" dirty="0"/>
              <a:t> المظهرية في حالة زوجين او اكثر من الصفات المتضادة ( ( </a:t>
            </a:r>
            <a:r>
              <a:rPr lang="ar-IQ" sz="1400" b="1" dirty="0" err="1"/>
              <a:t>لناخذ</a:t>
            </a:r>
            <a:r>
              <a:rPr lang="ar-IQ" sz="1400" b="1" dirty="0"/>
              <a:t> صفات شكل البذور ولونها ) </a:t>
            </a:r>
            <a:r>
              <a:rPr lang="ar-IQ" sz="1400" b="1" dirty="0" smtClean="0"/>
              <a:t>:</a:t>
            </a:r>
            <a:br>
              <a:rPr lang="ar-IQ" sz="1400" b="1" dirty="0" smtClean="0"/>
            </a:br>
            <a:r>
              <a:rPr lang="ar-IQ" sz="1400" b="1" dirty="0"/>
              <a:t/>
            </a:r>
            <a:br>
              <a:rPr lang="ar-IQ" sz="1400" b="1" dirty="0"/>
            </a:br>
            <a:endParaRPr lang="ar-IQ" sz="1400" b="1"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404664"/>
            <a:ext cx="4230216" cy="3057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3933056"/>
            <a:ext cx="4896544"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6094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332656"/>
            <a:ext cx="8229600" cy="6264696"/>
          </a:xfrm>
        </p:spPr>
        <p:txBody>
          <a:bodyPr>
            <a:normAutofit fontScale="90000"/>
          </a:bodyPr>
          <a:lstStyle/>
          <a:p>
            <a:pPr algn="r"/>
            <a:r>
              <a:rPr lang="ar-IQ" sz="1400" b="1" dirty="0" smtClean="0"/>
              <a:t>• </a:t>
            </a:r>
            <a:r>
              <a:rPr lang="ar-IQ" sz="1600" b="1" dirty="0" smtClean="0"/>
              <a:t>طريقة </a:t>
            </a:r>
            <a:r>
              <a:rPr lang="ar-IQ" sz="1600" b="1" dirty="0"/>
              <a:t>التشعيب لمعرفة عدد وانواع التراكيب الوراثية لزوجين او اكثر من الصفات المتضادة ولنأخذ المثال السابق لصفتي شكل البذور ولونها :</a:t>
            </a:r>
            <a:br>
              <a:rPr lang="ar-IQ" sz="1600" b="1" dirty="0"/>
            </a:br>
            <a:r>
              <a:rPr lang="ar-IQ" sz="1600" b="1" dirty="0"/>
              <a:t>                           1/4 </a:t>
            </a:r>
            <a:r>
              <a:rPr lang="en-US" sz="1600" b="1" dirty="0"/>
              <a:t>GG  →  1/16   WW GG                  1 </a:t>
            </a:r>
            <a:r>
              <a:rPr lang="ar-IQ" sz="1600" b="1" dirty="0" err="1"/>
              <a:t>ممتلا</a:t>
            </a:r>
            <a:r>
              <a:rPr lang="ar-IQ" sz="1600" b="1" dirty="0"/>
              <a:t> اصفر        </a:t>
            </a:r>
            <a:br>
              <a:rPr lang="ar-IQ" sz="1600" b="1" dirty="0"/>
            </a:br>
            <a:r>
              <a:rPr lang="ar-IQ" sz="1600" b="1" dirty="0"/>
              <a:t>1/4</a:t>
            </a:r>
            <a:r>
              <a:rPr lang="en-US" sz="1600" b="1" dirty="0"/>
              <a:t>WW              1/2 </a:t>
            </a:r>
            <a:r>
              <a:rPr lang="en-US" sz="1600" b="1" dirty="0" err="1"/>
              <a:t>Gg</a:t>
            </a:r>
            <a:r>
              <a:rPr lang="en-US" sz="1600" b="1" dirty="0"/>
              <a:t>   →  2/16   WW </a:t>
            </a:r>
            <a:r>
              <a:rPr lang="en-US" sz="1600" b="1" dirty="0" err="1"/>
              <a:t>Gg</a:t>
            </a:r>
            <a:r>
              <a:rPr lang="en-US" sz="1600" b="1" dirty="0"/>
              <a:t>                   2 </a:t>
            </a:r>
            <a:r>
              <a:rPr lang="ar-IQ" sz="1600" b="1" dirty="0" err="1"/>
              <a:t>متتلا</a:t>
            </a:r>
            <a:r>
              <a:rPr lang="ar-IQ" sz="1600" b="1" dirty="0"/>
              <a:t> اصفر  </a:t>
            </a:r>
            <a:br>
              <a:rPr lang="ar-IQ" sz="1600" b="1" dirty="0"/>
            </a:br>
            <a:r>
              <a:rPr lang="ar-IQ" sz="1600" b="1" dirty="0"/>
              <a:t>                           1/4 </a:t>
            </a:r>
            <a:r>
              <a:rPr lang="en-US" sz="1600" b="1" dirty="0" err="1"/>
              <a:t>gg</a:t>
            </a:r>
            <a:r>
              <a:rPr lang="en-US" sz="1600" b="1" dirty="0"/>
              <a:t>    →  1/16  WW </a:t>
            </a:r>
            <a:r>
              <a:rPr lang="en-US" sz="1600" b="1" dirty="0" err="1"/>
              <a:t>gg</a:t>
            </a:r>
            <a:r>
              <a:rPr lang="en-US" sz="1600" b="1" dirty="0"/>
              <a:t>               1 </a:t>
            </a:r>
            <a:r>
              <a:rPr lang="ar-IQ" sz="1600" b="1" dirty="0" err="1"/>
              <a:t>متتلا</a:t>
            </a:r>
            <a:r>
              <a:rPr lang="ar-IQ" sz="1600" b="1" dirty="0"/>
              <a:t> اخضر       </a:t>
            </a:r>
            <a:br>
              <a:rPr lang="ar-IQ" sz="1600" b="1" dirty="0"/>
            </a:br>
            <a:r>
              <a:rPr lang="ar-IQ" sz="1600" b="1" dirty="0"/>
              <a:t>                           1/4 </a:t>
            </a:r>
            <a:r>
              <a:rPr lang="en-US" sz="1600" b="1" dirty="0"/>
              <a:t>GG  →  2/16  </a:t>
            </a:r>
            <a:r>
              <a:rPr lang="en-US" sz="1600" b="1" dirty="0" err="1"/>
              <a:t>Ww</a:t>
            </a:r>
            <a:r>
              <a:rPr lang="en-US" sz="1600" b="1" dirty="0"/>
              <a:t> GG                 2 </a:t>
            </a:r>
            <a:r>
              <a:rPr lang="ar-IQ" sz="1600" b="1" dirty="0" err="1"/>
              <a:t>متتلا</a:t>
            </a:r>
            <a:r>
              <a:rPr lang="ar-IQ" sz="1600" b="1" dirty="0"/>
              <a:t> اصفر     </a:t>
            </a:r>
            <a:br>
              <a:rPr lang="ar-IQ" sz="1600" b="1" dirty="0"/>
            </a:br>
            <a:r>
              <a:rPr lang="ar-IQ" sz="1600" b="1" dirty="0"/>
              <a:t>1/2</a:t>
            </a:r>
            <a:r>
              <a:rPr lang="en-US" sz="1600" b="1" dirty="0" err="1"/>
              <a:t>Ww</a:t>
            </a:r>
            <a:r>
              <a:rPr lang="en-US" sz="1600" b="1" dirty="0"/>
              <a:t>               1/2 </a:t>
            </a:r>
            <a:r>
              <a:rPr lang="en-US" sz="1600" b="1" dirty="0" err="1"/>
              <a:t>Gg</a:t>
            </a:r>
            <a:r>
              <a:rPr lang="en-US" sz="1600" b="1" dirty="0"/>
              <a:t>   →  4/16  </a:t>
            </a:r>
            <a:r>
              <a:rPr lang="en-US" sz="1600" b="1" dirty="0" err="1"/>
              <a:t>Ww</a:t>
            </a:r>
            <a:r>
              <a:rPr lang="en-US" sz="1600" b="1" dirty="0"/>
              <a:t> </a:t>
            </a:r>
            <a:r>
              <a:rPr lang="en-US" sz="1600" b="1" dirty="0" err="1"/>
              <a:t>Gg</a:t>
            </a:r>
            <a:r>
              <a:rPr lang="en-US" sz="1600" b="1" dirty="0"/>
              <a:t>                         4 </a:t>
            </a:r>
            <a:r>
              <a:rPr lang="ar-IQ" sz="1600" b="1" dirty="0" err="1"/>
              <a:t>متتلا</a:t>
            </a:r>
            <a:r>
              <a:rPr lang="ar-IQ" sz="1600" b="1" dirty="0"/>
              <a:t> اصفر  </a:t>
            </a:r>
            <a:br>
              <a:rPr lang="ar-IQ" sz="1600" b="1" dirty="0"/>
            </a:br>
            <a:r>
              <a:rPr lang="ar-IQ" sz="1600" b="1" dirty="0"/>
              <a:t>                           1/4 </a:t>
            </a:r>
            <a:r>
              <a:rPr lang="en-US" sz="1600" b="1" dirty="0" err="1"/>
              <a:t>gg</a:t>
            </a:r>
            <a:r>
              <a:rPr lang="en-US" sz="1600" b="1" dirty="0"/>
              <a:t>    →  2/16  </a:t>
            </a:r>
            <a:r>
              <a:rPr lang="en-US" sz="1600" b="1" dirty="0" err="1"/>
              <a:t>Ww</a:t>
            </a:r>
            <a:r>
              <a:rPr lang="en-US" sz="1600" b="1" dirty="0"/>
              <a:t> </a:t>
            </a:r>
            <a:r>
              <a:rPr lang="en-US" sz="1600" b="1" dirty="0" err="1"/>
              <a:t>gg</a:t>
            </a:r>
            <a:r>
              <a:rPr lang="en-US" sz="1600" b="1" dirty="0"/>
              <a:t>                  2 </a:t>
            </a:r>
            <a:r>
              <a:rPr lang="ar-IQ" sz="1600" b="1" dirty="0" err="1"/>
              <a:t>متتلا</a:t>
            </a:r>
            <a:r>
              <a:rPr lang="ar-IQ" sz="1600" b="1" dirty="0"/>
              <a:t> اخضر       </a:t>
            </a:r>
            <a:br>
              <a:rPr lang="ar-IQ" sz="1600" b="1" dirty="0"/>
            </a:br>
            <a:r>
              <a:rPr lang="ar-IQ" sz="1600" b="1" dirty="0"/>
              <a:t>                           1/4 </a:t>
            </a:r>
            <a:r>
              <a:rPr lang="en-US" sz="1600" b="1" dirty="0"/>
              <a:t>GG  →  1/16  </a:t>
            </a:r>
            <a:r>
              <a:rPr lang="en-US" sz="1600" b="1" dirty="0" err="1"/>
              <a:t>ww</a:t>
            </a:r>
            <a:r>
              <a:rPr lang="en-US" sz="1600" b="1" dirty="0"/>
              <a:t> GG                        1 </a:t>
            </a:r>
            <a:r>
              <a:rPr lang="ar-IQ" sz="1600" b="1" dirty="0"/>
              <a:t>مجعد اصفر </a:t>
            </a:r>
            <a:br>
              <a:rPr lang="ar-IQ" sz="1600" b="1" dirty="0"/>
            </a:br>
            <a:r>
              <a:rPr lang="ar-IQ" sz="1600" b="1" dirty="0"/>
              <a:t>1/4</a:t>
            </a:r>
            <a:r>
              <a:rPr lang="en-US" sz="1600" b="1" dirty="0" err="1"/>
              <a:t>ww</a:t>
            </a:r>
            <a:r>
              <a:rPr lang="en-US" sz="1600" b="1" dirty="0"/>
              <a:t>                1/2 </a:t>
            </a:r>
            <a:r>
              <a:rPr lang="en-US" sz="1600" b="1" dirty="0" err="1"/>
              <a:t>Gg</a:t>
            </a:r>
            <a:r>
              <a:rPr lang="en-US" sz="1600" b="1" dirty="0"/>
              <a:t>   →   2/16  </a:t>
            </a:r>
            <a:r>
              <a:rPr lang="en-US" sz="1600" b="1" dirty="0" err="1"/>
              <a:t>ww</a:t>
            </a:r>
            <a:r>
              <a:rPr lang="en-US" sz="1600" b="1" dirty="0"/>
              <a:t> </a:t>
            </a:r>
            <a:r>
              <a:rPr lang="en-US" sz="1600" b="1" dirty="0" err="1"/>
              <a:t>Gg</a:t>
            </a:r>
            <a:r>
              <a:rPr lang="en-US" sz="1600" b="1" dirty="0"/>
              <a:t>                     2 </a:t>
            </a:r>
            <a:r>
              <a:rPr lang="ar-IQ" sz="1600" b="1" dirty="0"/>
              <a:t>مجعد اصفر  </a:t>
            </a:r>
            <a:br>
              <a:rPr lang="ar-IQ" sz="1600" b="1" dirty="0"/>
            </a:br>
            <a:r>
              <a:rPr lang="ar-IQ" sz="1600" b="1" dirty="0"/>
              <a:t>                           1/4 </a:t>
            </a:r>
            <a:r>
              <a:rPr lang="en-US" sz="1600" b="1" dirty="0" err="1"/>
              <a:t>gg</a:t>
            </a:r>
            <a:r>
              <a:rPr lang="en-US" sz="1600" b="1" dirty="0"/>
              <a:t>    →   1/16  </a:t>
            </a:r>
            <a:r>
              <a:rPr lang="en-US" sz="1600" b="1" dirty="0" err="1"/>
              <a:t>ww</a:t>
            </a:r>
            <a:r>
              <a:rPr lang="en-US" sz="1600" b="1" dirty="0"/>
              <a:t>  </a:t>
            </a:r>
            <a:r>
              <a:rPr lang="en-US" sz="1600" b="1" dirty="0" err="1"/>
              <a:t>gg</a:t>
            </a:r>
            <a:r>
              <a:rPr lang="en-US" sz="1600" b="1" dirty="0"/>
              <a:t>                     1 </a:t>
            </a:r>
            <a:r>
              <a:rPr lang="ar-IQ" sz="1600" b="1" dirty="0"/>
              <a:t>مجعد اخضر </a:t>
            </a:r>
            <a:r>
              <a:rPr lang="ar-IQ" sz="1600" b="1" dirty="0" smtClean="0"/>
              <a:t/>
            </a:r>
            <a:br>
              <a:rPr lang="ar-IQ" sz="1600" b="1" dirty="0" smtClean="0"/>
            </a:br>
            <a:r>
              <a:rPr lang="ar-IQ" sz="1600" b="1" dirty="0"/>
              <a:t/>
            </a:r>
            <a:br>
              <a:rPr lang="ar-IQ" sz="1600" b="1" dirty="0"/>
            </a:br>
            <a:r>
              <a:rPr lang="ar-IQ" sz="1600" b="1" dirty="0"/>
              <a:t>وبجمع التراكيب الوراثية المتشابهة مع بعضها تكون النتيجة : </a:t>
            </a:r>
            <a:br>
              <a:rPr lang="ar-IQ" sz="1600" b="1" dirty="0"/>
            </a:br>
            <a:r>
              <a:rPr lang="ar-IQ" sz="1600" b="1" dirty="0"/>
              <a:t>9  </a:t>
            </a:r>
            <a:r>
              <a:rPr lang="ar-IQ" sz="1600" b="1" dirty="0" err="1"/>
              <a:t>ممتلا</a:t>
            </a:r>
            <a:r>
              <a:rPr lang="ar-IQ" sz="1600" b="1" dirty="0"/>
              <a:t> اصفر    :  3 </a:t>
            </a:r>
            <a:r>
              <a:rPr lang="ar-IQ" sz="1600" b="1" dirty="0" err="1"/>
              <a:t>ممتلا</a:t>
            </a:r>
            <a:r>
              <a:rPr lang="ar-IQ" sz="1600" b="1" dirty="0"/>
              <a:t> اخضر     :   3 مجعد اصفر      :  1 مجعد اخضر</a:t>
            </a:r>
            <a:br>
              <a:rPr lang="ar-IQ" sz="1600" b="1" dirty="0"/>
            </a:br>
            <a:r>
              <a:rPr lang="ar-IQ" sz="1400" b="1" dirty="0"/>
              <a:t/>
            </a:r>
            <a:br>
              <a:rPr lang="ar-IQ" sz="1400" b="1" dirty="0"/>
            </a:br>
            <a:r>
              <a:rPr lang="ar-IQ" sz="1400" b="1" dirty="0" smtClean="0"/>
              <a:t>• </a:t>
            </a:r>
            <a:r>
              <a:rPr lang="ar-IQ" sz="1600" b="1" dirty="0" smtClean="0"/>
              <a:t>طريقة </a:t>
            </a:r>
            <a:r>
              <a:rPr lang="ar-IQ" sz="1600" b="1" dirty="0"/>
              <a:t>حساب نسب الاشكال المظهرية والتراكيب الوراثية لزوج واحد او لعدة ازواج من الصفات المتضادة :</a:t>
            </a:r>
            <a:br>
              <a:rPr lang="ar-IQ" sz="1600" b="1" dirty="0"/>
            </a:br>
            <a:r>
              <a:rPr lang="ar-IQ" sz="1600" b="1" dirty="0"/>
              <a:t>من قانون مندل الاول تكون النسبة المظهرية لزوج واحد من العوامل المتضادة هي 3:1 لزوج واحد فقط (أي موقع وراثي واحد)  =  </a:t>
            </a:r>
            <a:r>
              <a:rPr lang="en-US" sz="1600" b="1" dirty="0"/>
              <a:t>n.</a:t>
            </a:r>
            <a:br>
              <a:rPr lang="en-US" sz="1600" b="1" dirty="0"/>
            </a:br>
            <a:r>
              <a:rPr lang="ar-IQ" sz="1600" b="1" dirty="0"/>
              <a:t>اما اذا كان زوجين من الصفات أي 2</a:t>
            </a:r>
            <a:r>
              <a:rPr lang="en-US" sz="1600" b="1" dirty="0"/>
              <a:t>n)) </a:t>
            </a:r>
            <a:r>
              <a:rPr lang="ar-IQ" sz="1600" b="1" dirty="0"/>
              <a:t>فنضرب النسبة الاولى 3:1 بنفسها وكالاتي:</a:t>
            </a:r>
            <a:br>
              <a:rPr lang="ar-IQ" sz="1600" b="1" dirty="0"/>
            </a:br>
            <a:r>
              <a:rPr lang="ar-IQ" sz="1600" b="1" dirty="0" smtClean="0"/>
              <a:t>            1 </a:t>
            </a:r>
            <a:r>
              <a:rPr lang="ar-IQ" sz="1600" b="1" dirty="0"/>
              <a:t>: 3                </a:t>
            </a:r>
            <a:br>
              <a:rPr lang="ar-IQ" sz="1600" b="1" dirty="0"/>
            </a:br>
            <a:r>
              <a:rPr lang="ar-IQ" sz="1600" b="1" dirty="0"/>
              <a:t>       ×  1  : 3</a:t>
            </a:r>
            <a:br>
              <a:rPr lang="ar-IQ" sz="1600" b="1" dirty="0"/>
            </a:br>
            <a:r>
              <a:rPr lang="ar-IQ" sz="1600" b="1" dirty="0"/>
              <a:t>          ــــــــــــــ</a:t>
            </a:r>
            <a:br>
              <a:rPr lang="ar-IQ" sz="1600" b="1" dirty="0"/>
            </a:br>
            <a:r>
              <a:rPr lang="ar-IQ" sz="1600" b="1" dirty="0"/>
              <a:t>          9:3:3:1</a:t>
            </a:r>
            <a:br>
              <a:rPr lang="ar-IQ" sz="1600" b="1" dirty="0"/>
            </a:br>
            <a:r>
              <a:rPr lang="ar-IQ" sz="1600" b="1" dirty="0"/>
              <a:t>اما اذا كان لدينا ثلاثة ازواج فنضرب النسبة 3:1 بنفسها ثلاث مرات وكالاتي :</a:t>
            </a:r>
            <a:br>
              <a:rPr lang="ar-IQ" sz="1600" b="1" dirty="0"/>
            </a:br>
            <a:r>
              <a:rPr lang="ar-IQ" sz="1600" b="1" dirty="0"/>
              <a:t>1  :3 : 3 : 9</a:t>
            </a:r>
            <a:br>
              <a:rPr lang="ar-IQ" sz="1600" b="1" dirty="0"/>
            </a:br>
            <a:r>
              <a:rPr lang="ar-IQ" sz="1600" b="1" dirty="0"/>
              <a:t>× 1 :3</a:t>
            </a:r>
            <a:br>
              <a:rPr lang="ar-IQ" sz="1600" b="1" dirty="0"/>
            </a:br>
            <a:r>
              <a:rPr lang="ar-IQ" sz="1600" b="1" dirty="0" smtClean="0"/>
              <a:t>ـــــــــــــــــــــــــــــــــــــــــــــــ</a:t>
            </a:r>
            <a:br>
              <a:rPr lang="ar-IQ" sz="1600" b="1" dirty="0" smtClean="0"/>
            </a:br>
            <a:r>
              <a:rPr lang="ar-IQ" sz="1600" b="1" dirty="0" smtClean="0"/>
              <a:t> </a:t>
            </a:r>
            <a:r>
              <a:rPr lang="ar-IQ" sz="1600" b="1" dirty="0"/>
              <a:t>27:9:9:3:9:3:3:1 </a:t>
            </a:r>
            <a:r>
              <a:rPr lang="ar-IQ" sz="1600" b="1" dirty="0" smtClean="0"/>
              <a:t>وهكذا </a:t>
            </a:r>
            <a:r>
              <a:rPr lang="ar-IQ" sz="1600" b="1" dirty="0"/>
              <a:t/>
            </a:r>
            <a:br>
              <a:rPr lang="ar-IQ" sz="1600" b="1" dirty="0"/>
            </a:br>
            <a:r>
              <a:rPr lang="ar-IQ" sz="1600" b="1" dirty="0"/>
              <a:t/>
            </a:r>
            <a:br>
              <a:rPr lang="ar-IQ" sz="1600" b="1" dirty="0"/>
            </a:br>
            <a:r>
              <a:rPr lang="ar-IQ" sz="1400" b="1" dirty="0"/>
              <a:t/>
            </a:r>
            <a:br>
              <a:rPr lang="ar-IQ" sz="1400" b="1" dirty="0"/>
            </a:br>
            <a:endParaRPr lang="ar-IQ" sz="1400" b="1" dirty="0"/>
          </a:p>
        </p:txBody>
      </p:sp>
    </p:spTree>
    <p:extLst>
      <p:ext uri="{BB962C8B-B14F-4D97-AF65-F5344CB8AC3E}">
        <p14:creationId xmlns:p14="http://schemas.microsoft.com/office/powerpoint/2010/main" val="3532579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6480720"/>
          </a:xfrm>
        </p:spPr>
        <p:txBody>
          <a:bodyPr>
            <a:noAutofit/>
          </a:bodyPr>
          <a:lstStyle/>
          <a:p>
            <a:pPr algn="r"/>
            <a:r>
              <a:rPr lang="ar-IQ" sz="1400" b="1" dirty="0"/>
              <a:t>•	نسبة التراكيب الوراثية :</a:t>
            </a:r>
            <a:br>
              <a:rPr lang="ar-IQ" sz="1400" b="1" dirty="0"/>
            </a:br>
            <a:r>
              <a:rPr lang="ar-IQ" sz="1400" b="1" dirty="0"/>
              <a:t>من قانون مندل الاول تكون نسبة التراكيب الوراثية لزوج واحد من العوامل المتضادة هي 1:2:1 (1سائد اصيل  2 سائد هجين 1 متنحي) هذا لزوج واحد فقط من الصفات،  وعندما يكون زوجان من الصفات يمكن ان نجد النسبة بطريقة الضرب كما في حساب نسبة الاشكال المظهرية، ففي حالة زوجين من الصفات تكون النسبة :</a:t>
            </a:r>
            <a:br>
              <a:rPr lang="ar-IQ" sz="1400" b="1" dirty="0"/>
            </a:br>
            <a:r>
              <a:rPr lang="ar-IQ" sz="1400" b="1" dirty="0"/>
              <a:t>1:2:1</a:t>
            </a:r>
            <a:br>
              <a:rPr lang="ar-IQ" sz="1400" b="1" dirty="0"/>
            </a:br>
            <a:r>
              <a:rPr lang="ar-IQ" sz="1400" b="1" dirty="0"/>
              <a:t>      ×1:2:1</a:t>
            </a:r>
            <a:br>
              <a:rPr lang="ar-IQ" sz="1400" b="1" dirty="0"/>
            </a:br>
            <a:r>
              <a:rPr lang="ar-IQ" sz="1400" b="1" dirty="0"/>
              <a:t>      ــــــــــــــــــــ</a:t>
            </a:r>
            <a:br>
              <a:rPr lang="ar-IQ" sz="1400" b="1" dirty="0"/>
            </a:br>
            <a:r>
              <a:rPr lang="ar-IQ" sz="1400" b="1" dirty="0"/>
              <a:t>1:2:1:2:4:2:1:2:1 </a:t>
            </a:r>
            <a:br>
              <a:rPr lang="ar-IQ" sz="1400" b="1" dirty="0"/>
            </a:br>
            <a:r>
              <a:rPr lang="ar-IQ" sz="1400" b="1" dirty="0"/>
              <a:t>وهكذا نكرر عملية الضرب مرة اخرى في حالة ثلاث ازواج . </a:t>
            </a:r>
            <a:br>
              <a:rPr lang="ar-IQ" sz="1400" b="1" dirty="0"/>
            </a:br>
            <a:r>
              <a:rPr lang="ar-IQ" sz="1400" b="1" dirty="0"/>
              <a:t>•	قاعدة مهمة :</a:t>
            </a:r>
            <a:br>
              <a:rPr lang="ar-IQ" sz="1400" b="1" dirty="0"/>
            </a:br>
            <a:r>
              <a:rPr lang="ar-IQ" sz="1400" b="1" dirty="0"/>
              <a:t>الاصيل دائما نسبته 1\4 او 1 </a:t>
            </a:r>
            <a:br>
              <a:rPr lang="ar-IQ" sz="1400" b="1" dirty="0"/>
            </a:br>
            <a:r>
              <a:rPr lang="ar-IQ" sz="1400" b="1" dirty="0"/>
              <a:t>والهجين (الخليط) نسبته 1\2 او 2 </a:t>
            </a:r>
            <a:br>
              <a:rPr lang="ar-IQ" sz="1400" b="1" dirty="0"/>
            </a:br>
            <a:r>
              <a:rPr lang="ar-IQ" sz="1400" b="1" dirty="0"/>
              <a:t>    ــــــــــــــــــــــــــــــــــــــــــــــــــــــــــــــــــــــــــــــــــــــــــــــــــــــــــــــــــــــــــــ</a:t>
            </a:r>
            <a:br>
              <a:rPr lang="ar-IQ" sz="1400" b="1" dirty="0"/>
            </a:br>
            <a:r>
              <a:rPr lang="ar-IQ" sz="1400" b="1" dirty="0"/>
              <a:t>    تعاريف المهمة : </a:t>
            </a:r>
            <a:br>
              <a:rPr lang="ar-IQ" sz="1400" b="1" dirty="0"/>
            </a:br>
            <a:r>
              <a:rPr lang="ar-IQ" sz="1400" b="1" dirty="0"/>
              <a:t/>
            </a:r>
            <a:br>
              <a:rPr lang="ar-IQ" sz="1400" b="1" dirty="0"/>
            </a:br>
            <a:r>
              <a:rPr lang="ar-IQ" sz="1400" b="1" dirty="0"/>
              <a:t> الهجين: </a:t>
            </a:r>
            <a:br>
              <a:rPr lang="ar-IQ" sz="1400" b="1" dirty="0"/>
            </a:br>
            <a:r>
              <a:rPr lang="ar-IQ" sz="1400" b="1" dirty="0"/>
              <a:t>         هو ذلك الكائن الحي الذي ينتج من تزاوج أبوين مختلفين في صفة معينة . </a:t>
            </a:r>
            <a:br>
              <a:rPr lang="ar-IQ" sz="1400" b="1" dirty="0"/>
            </a:br>
            <a:r>
              <a:rPr lang="ar-IQ" sz="1400" b="1" dirty="0"/>
              <a:t/>
            </a:r>
            <a:br>
              <a:rPr lang="ar-IQ" sz="1400" b="1" dirty="0"/>
            </a:br>
            <a:r>
              <a:rPr lang="ar-IQ" sz="1400" b="1" dirty="0"/>
              <a:t> الصفة السائدة :   </a:t>
            </a:r>
            <a:br>
              <a:rPr lang="ar-IQ" sz="1400" b="1" dirty="0"/>
            </a:br>
            <a:r>
              <a:rPr lang="ar-IQ" sz="1400" b="1" dirty="0"/>
              <a:t>        هي الصفة التي تسود في الجيل الأول وتكون أما نقية أو وهجينة . </a:t>
            </a:r>
            <a:br>
              <a:rPr lang="ar-IQ" sz="1400" b="1" dirty="0"/>
            </a:br>
            <a:r>
              <a:rPr lang="ar-IQ" sz="1400" b="1" dirty="0"/>
              <a:t/>
            </a:r>
            <a:br>
              <a:rPr lang="ar-IQ" sz="1400" b="1" dirty="0"/>
            </a:br>
            <a:r>
              <a:rPr lang="ar-IQ" sz="1400" b="1" dirty="0"/>
              <a:t>ا لصفة المتنحية :  </a:t>
            </a:r>
            <a:br>
              <a:rPr lang="ar-IQ" sz="1400" b="1" dirty="0"/>
            </a:br>
            <a:r>
              <a:rPr lang="ar-IQ" sz="1400" b="1" dirty="0"/>
              <a:t>        هي الصفة التي تختفي في الجيل الأول وتظهر في الجيل الثاني . </a:t>
            </a:r>
            <a:br>
              <a:rPr lang="ar-IQ" sz="1400" b="1" dirty="0"/>
            </a:br>
            <a:r>
              <a:rPr lang="en-US" sz="1400" b="1" dirty="0"/>
              <a:t>Gene  : </a:t>
            </a:r>
            <a:br>
              <a:rPr lang="en-US" sz="1400" b="1" dirty="0"/>
            </a:br>
            <a:r>
              <a:rPr lang="en-US" sz="1400" b="1" dirty="0"/>
              <a:t>          </a:t>
            </a:r>
            <a:r>
              <a:rPr lang="ar-IQ" sz="1400" b="1" dirty="0"/>
              <a:t>هو العامل الوراثي الذي يحدد سمة واحدة في صفة معينة ويوجد في </a:t>
            </a:r>
            <a:r>
              <a:rPr lang="ar-IQ" sz="1400" b="1" dirty="0" err="1"/>
              <a:t>الديبلويدات</a:t>
            </a:r>
            <a:r>
              <a:rPr lang="ar-IQ" sz="1400" b="1" dirty="0"/>
              <a:t>                   </a:t>
            </a:r>
            <a:r>
              <a:rPr lang="ar-IQ" sz="1400" b="1" dirty="0" err="1"/>
              <a:t>بازواج</a:t>
            </a:r>
            <a:r>
              <a:rPr lang="ar-IQ" sz="1400" b="1" dirty="0"/>
              <a:t> . وله تأثير </a:t>
            </a:r>
            <a:r>
              <a:rPr lang="ar-IQ" sz="1400" b="1" dirty="0" err="1"/>
              <a:t>بايولوجي</a:t>
            </a:r>
            <a:r>
              <a:rPr lang="ar-IQ" sz="1400" b="1" dirty="0"/>
              <a:t> محدد . </a:t>
            </a:r>
            <a:br>
              <a:rPr lang="ar-IQ" sz="1400" b="1" dirty="0"/>
            </a:br>
            <a:r>
              <a:rPr lang="ar-IQ" sz="1400" b="1" dirty="0"/>
              <a:t/>
            </a:r>
            <a:br>
              <a:rPr lang="ar-IQ" sz="1400" b="1" dirty="0"/>
            </a:br>
            <a:r>
              <a:rPr lang="en-US" sz="1400" b="1" dirty="0" err="1"/>
              <a:t>Allelel</a:t>
            </a:r>
            <a:r>
              <a:rPr lang="en-US" sz="1400" b="1" dirty="0"/>
              <a:t> :</a:t>
            </a:r>
            <a:br>
              <a:rPr lang="en-US" sz="1400" b="1" dirty="0"/>
            </a:br>
            <a:r>
              <a:rPr lang="en-US" sz="1400" b="1" dirty="0"/>
              <a:t>        </a:t>
            </a:r>
            <a:r>
              <a:rPr lang="ar-IQ" sz="1400" b="1" dirty="0"/>
              <a:t>هو الجين المنفرد , وهو احد الجينات البديلة لصفة معينة مثل </a:t>
            </a:r>
            <a:r>
              <a:rPr lang="ar-IQ" sz="1400" b="1" dirty="0" err="1"/>
              <a:t>الاليلال</a:t>
            </a:r>
            <a:r>
              <a:rPr lang="ar-IQ" sz="1400" b="1" dirty="0"/>
              <a:t> </a:t>
            </a:r>
            <a:r>
              <a:rPr lang="ar-IQ" sz="1400" b="1" dirty="0" err="1"/>
              <a:t>مسؤل</a:t>
            </a:r>
            <a:r>
              <a:rPr lang="ar-IQ" sz="1400" b="1" dirty="0"/>
              <a:t> عن امتلاء البذور </a:t>
            </a:r>
            <a:r>
              <a:rPr lang="en-US" sz="1400" b="1" dirty="0"/>
              <a:t>W</a:t>
            </a:r>
            <a:r>
              <a:rPr lang="ar-IQ" sz="1400" b="1" dirty="0"/>
              <a:t>الاليل </a:t>
            </a:r>
            <a:r>
              <a:rPr lang="ar-IQ" sz="1400" b="1" dirty="0" err="1"/>
              <a:t>المسؤل</a:t>
            </a:r>
            <a:r>
              <a:rPr lang="ar-IQ" sz="1400" b="1" dirty="0"/>
              <a:t> عن تجعيدها </a:t>
            </a:r>
            <a:r>
              <a:rPr lang="en-US" sz="1400" b="1" dirty="0"/>
              <a:t>w </a:t>
            </a:r>
            <a:r>
              <a:rPr lang="ar-IQ" sz="1400" b="1" dirty="0"/>
              <a:t>في صفة شكل بذور البزاليا , او الليل طول النبات </a:t>
            </a:r>
            <a:r>
              <a:rPr lang="en-US" sz="1400" b="1" dirty="0"/>
              <a:t>T </a:t>
            </a:r>
            <a:r>
              <a:rPr lang="ar-IQ" sz="1400" b="1" dirty="0"/>
              <a:t>او الليل قصرها  </a:t>
            </a:r>
            <a:r>
              <a:rPr lang="en-US" sz="1400" b="1" dirty="0"/>
              <a:t>t </a:t>
            </a:r>
            <a:r>
              <a:rPr lang="ar-IQ" sz="1400" b="1" dirty="0"/>
              <a:t>في صفة ارتفاع النبات .  	</a:t>
            </a:r>
            <a:br>
              <a:rPr lang="ar-IQ" sz="1400" b="1" dirty="0"/>
            </a:br>
            <a:endParaRPr lang="ar-IQ" sz="1400" b="1" dirty="0"/>
          </a:p>
        </p:txBody>
      </p:sp>
    </p:spTree>
    <p:extLst>
      <p:ext uri="{BB962C8B-B14F-4D97-AF65-F5344CB8AC3E}">
        <p14:creationId xmlns:p14="http://schemas.microsoft.com/office/powerpoint/2010/main" val="1170691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a:bodyPr>
          <a:lstStyle/>
          <a:p>
            <a:pPr algn="r"/>
            <a:r>
              <a:rPr lang="en-US" sz="1400" b="1" dirty="0"/>
              <a:t>Homozygote  :</a:t>
            </a:r>
            <a:br>
              <a:rPr lang="en-US" sz="1400" b="1" dirty="0"/>
            </a:br>
            <a:r>
              <a:rPr lang="en-US" sz="1400" b="1" dirty="0"/>
              <a:t>    </a:t>
            </a:r>
            <a:r>
              <a:rPr lang="ar-IQ" sz="1400" b="1" dirty="0"/>
              <a:t>أذا كان الفرد يمتلك  الليلين متما </a:t>
            </a:r>
            <a:r>
              <a:rPr lang="ar-IQ" sz="1400" b="1" dirty="0" err="1"/>
              <a:t>ثلين</a:t>
            </a:r>
            <a:r>
              <a:rPr lang="ar-IQ" sz="1400" b="1" dirty="0"/>
              <a:t>  لزوج صفة معينه مثل </a:t>
            </a:r>
            <a:r>
              <a:rPr lang="en-US" sz="1400" b="1" dirty="0"/>
              <a:t>WW </a:t>
            </a:r>
            <a:r>
              <a:rPr lang="ar-IQ" sz="1400" b="1" dirty="0"/>
              <a:t>أو 	</a:t>
            </a:r>
            <a:r>
              <a:rPr lang="en-US" sz="1400" b="1" dirty="0" err="1"/>
              <a:t>ww</a:t>
            </a:r>
            <a:r>
              <a:rPr lang="en-US" sz="1400" b="1" dirty="0"/>
              <a:t> </a:t>
            </a:r>
            <a:r>
              <a:rPr lang="ar-IQ" sz="1400" b="1" dirty="0"/>
              <a:t>في شكل  البذور  أو هو الفرد النقي في تلك الصفة فهذا الفرد هو موز </a:t>
            </a:r>
            <a:r>
              <a:rPr lang="ar-IQ" sz="1400" b="1" dirty="0" err="1"/>
              <a:t>ايكوص</a:t>
            </a:r>
            <a:r>
              <a:rPr lang="ar-IQ" sz="1400" b="1" dirty="0"/>
              <a:t>     </a:t>
            </a:r>
            <a:br>
              <a:rPr lang="ar-IQ" sz="1400" b="1" dirty="0"/>
            </a:br>
            <a:r>
              <a:rPr lang="en-US" sz="1400" b="1" dirty="0"/>
              <a:t>Heterozygote :</a:t>
            </a:r>
            <a:br>
              <a:rPr lang="en-US" sz="1400" b="1" dirty="0"/>
            </a:br>
            <a:r>
              <a:rPr lang="en-US" sz="1400" b="1" dirty="0"/>
              <a:t>  </a:t>
            </a:r>
            <a:r>
              <a:rPr lang="ar-IQ" sz="1400" b="1" dirty="0"/>
              <a:t>إذا كان الفرد يمتلك الليلين متباينين في زوج صفة معينة مثل 	</a:t>
            </a:r>
            <a:r>
              <a:rPr lang="en-US" sz="1400" b="1" dirty="0" err="1"/>
              <a:t>Ww</a:t>
            </a:r>
            <a:r>
              <a:rPr lang="en-US" sz="1400" b="1" dirty="0"/>
              <a:t> </a:t>
            </a:r>
            <a:r>
              <a:rPr lang="ar-IQ" sz="1400" b="1" dirty="0"/>
              <a:t>في شكل البذور أو </a:t>
            </a:r>
            <a:r>
              <a:rPr lang="en-US" sz="1400" b="1" dirty="0" err="1"/>
              <a:t>Tt</a:t>
            </a:r>
            <a:r>
              <a:rPr lang="en-US" sz="1400" b="1" dirty="0"/>
              <a:t> </a:t>
            </a:r>
            <a:r>
              <a:rPr lang="ar-IQ" sz="1400" b="1" dirty="0"/>
              <a:t>في صفة ارتفاع النبات انه الفرد الهجين في تلك الصفة لذا فهو </a:t>
            </a:r>
            <a:r>
              <a:rPr lang="ar-IQ" sz="1400" b="1" dirty="0" err="1"/>
              <a:t>هيتروزاكوصي</a:t>
            </a:r>
            <a:r>
              <a:rPr lang="ar-IQ" sz="1400" b="1" dirty="0"/>
              <a:t> </a:t>
            </a:r>
            <a:r>
              <a:rPr lang="en-US" sz="1400" b="1" dirty="0"/>
              <a:t>Heterozygous.</a:t>
            </a:r>
            <a:br>
              <a:rPr lang="en-US" sz="1400" b="1" dirty="0"/>
            </a:br>
            <a:r>
              <a:rPr lang="en-US" sz="1400" b="1" dirty="0"/>
              <a:t> Phenotype  (</a:t>
            </a:r>
            <a:r>
              <a:rPr lang="ar-IQ" sz="1400" b="1" dirty="0"/>
              <a:t>الطراز المظهري </a:t>
            </a:r>
            <a:r>
              <a:rPr lang="ar-IQ" sz="1400" b="1" dirty="0" err="1"/>
              <a:t>الفينوتايب</a:t>
            </a:r>
            <a:r>
              <a:rPr lang="ar-IQ" sz="1400" b="1" dirty="0"/>
              <a:t>):</a:t>
            </a:r>
            <a:br>
              <a:rPr lang="ar-IQ" sz="1400" b="1" dirty="0"/>
            </a:br>
            <a:r>
              <a:rPr lang="ar-IQ" sz="1400" b="1" dirty="0"/>
              <a:t> وهو المظهر </a:t>
            </a:r>
            <a:r>
              <a:rPr lang="ar-IQ" sz="1400" b="1" dirty="0" err="1"/>
              <a:t>البايولوجي</a:t>
            </a:r>
            <a:r>
              <a:rPr lang="ar-IQ" sz="1400" b="1" dirty="0"/>
              <a:t> لصفة معينة واحدة أو أكثر وقد تكون على المستوى الكيمياوي او البنائي </a:t>
            </a:r>
            <a:r>
              <a:rPr lang="ar-IQ" sz="1400" b="1" dirty="0" err="1"/>
              <a:t>اوالسلوكي</a:t>
            </a:r>
            <a:r>
              <a:rPr lang="ar-IQ" sz="1400" b="1" dirty="0"/>
              <a:t> او أي مظهر يمكن ملاحظته على الفرد ماعدا تركيبته الوراثية. </a:t>
            </a:r>
            <a:br>
              <a:rPr lang="ar-IQ" sz="1400" b="1" dirty="0"/>
            </a:br>
            <a:r>
              <a:rPr lang="en-US" sz="1400" b="1" dirty="0"/>
              <a:t>Genotype (</a:t>
            </a:r>
            <a:r>
              <a:rPr lang="ar-IQ" sz="1400" b="1" dirty="0" err="1"/>
              <a:t>الجينوتايب</a:t>
            </a:r>
            <a:r>
              <a:rPr lang="ar-IQ" sz="1400" b="1" dirty="0"/>
              <a:t> أو الطراز الجيني  ):</a:t>
            </a:r>
            <a:br>
              <a:rPr lang="ar-IQ" sz="1400" b="1" dirty="0"/>
            </a:br>
            <a:r>
              <a:rPr lang="ar-IQ" sz="1400" b="1" dirty="0"/>
              <a:t> وهو الجوهر </a:t>
            </a:r>
            <a:r>
              <a:rPr lang="ar-IQ" sz="1400" b="1" dirty="0" err="1"/>
              <a:t>أوالمحتوى</a:t>
            </a:r>
            <a:r>
              <a:rPr lang="ar-IQ" sz="1400" b="1" dirty="0"/>
              <a:t> الجيني الذي يشمل المجموعة الكاملة للمادة الوراثية التي يرثها الفرد من والديه. </a:t>
            </a:r>
            <a:br>
              <a:rPr lang="ar-IQ" sz="1400" b="1" dirty="0"/>
            </a:br>
            <a:r>
              <a:rPr lang="ar-IQ" sz="1400" b="1" dirty="0"/>
              <a:t>الجدول التالي يوضح اعداد الكميتات والاشكال المظهرية والتراكيب الوراثية في حالات اختلاف اعداد ازواج الجينات التي تحكم الصفة.</a:t>
            </a:r>
            <a:br>
              <a:rPr lang="ar-IQ" sz="1400" b="1" dirty="0"/>
            </a:br>
            <a:r>
              <a:rPr lang="ar-IQ" sz="1400" b="1" dirty="0" smtClean="0"/>
              <a:t/>
            </a:r>
            <a:br>
              <a:rPr lang="ar-IQ" sz="1400" b="1" dirty="0" smtClean="0"/>
            </a:br>
            <a:r>
              <a:rPr lang="ar-IQ" sz="1400" b="1" dirty="0" smtClean="0"/>
              <a:t/>
            </a:r>
            <a:br>
              <a:rPr lang="ar-IQ" sz="1400" b="1" dirty="0" smtClean="0"/>
            </a:br>
            <a:r>
              <a:rPr lang="ar-IQ" sz="1400" b="1" dirty="0"/>
              <a:t/>
            </a:r>
            <a:br>
              <a:rPr lang="ar-IQ" sz="1400" b="1" dirty="0"/>
            </a:br>
            <a:r>
              <a:rPr lang="ar-IQ" sz="1400" b="1" dirty="0" smtClean="0"/>
              <a:t/>
            </a:r>
            <a:br>
              <a:rPr lang="ar-IQ" sz="1400" b="1" dirty="0" smtClean="0"/>
            </a:br>
            <a:r>
              <a:rPr lang="ar-IQ" sz="1400" b="1" dirty="0"/>
              <a:t/>
            </a:r>
            <a:br>
              <a:rPr lang="ar-IQ" sz="1400" b="1" dirty="0"/>
            </a:br>
            <a:r>
              <a:rPr lang="ar-IQ" sz="1400" b="1" dirty="0" smtClean="0"/>
              <a:t/>
            </a:r>
            <a:br>
              <a:rPr lang="ar-IQ" sz="1400" b="1" dirty="0" smtClean="0"/>
            </a:br>
            <a:r>
              <a:rPr lang="ar-IQ" sz="1400" b="1" dirty="0"/>
              <a:t/>
            </a:r>
            <a:br>
              <a:rPr lang="ar-IQ" sz="1400" b="1" dirty="0"/>
            </a:br>
            <a:r>
              <a:rPr lang="ar-IQ" sz="1400" b="1" dirty="0" smtClean="0"/>
              <a:t/>
            </a:r>
            <a:br>
              <a:rPr lang="ar-IQ" sz="1400" b="1" dirty="0" smtClean="0"/>
            </a:br>
            <a:r>
              <a:rPr lang="ar-IQ" sz="1400" b="1" dirty="0"/>
              <a:t/>
            </a:r>
            <a:br>
              <a:rPr lang="ar-IQ" sz="1400" b="1" dirty="0"/>
            </a:br>
            <a:r>
              <a:rPr lang="ar-IQ" sz="1400" b="1" dirty="0" smtClean="0"/>
              <a:t/>
            </a:r>
            <a:br>
              <a:rPr lang="ar-IQ" sz="1400" b="1" dirty="0" smtClean="0"/>
            </a:br>
            <a:r>
              <a:rPr lang="ar-IQ" sz="1400" b="1" dirty="0"/>
              <a:t/>
            </a:r>
            <a:br>
              <a:rPr lang="ar-IQ" sz="1400" b="1" dirty="0"/>
            </a:br>
            <a:r>
              <a:rPr lang="ar-IQ" sz="1400" b="1" dirty="0" smtClean="0"/>
              <a:t/>
            </a:r>
            <a:br>
              <a:rPr lang="ar-IQ" sz="1400" b="1" dirty="0" smtClean="0"/>
            </a:br>
            <a:r>
              <a:rPr lang="ar-IQ" sz="1400" b="1" dirty="0"/>
              <a:t/>
            </a:r>
            <a:br>
              <a:rPr lang="ar-IQ" sz="1400" b="1" dirty="0"/>
            </a:br>
            <a:r>
              <a:rPr lang="ar-IQ" sz="1400" b="1" dirty="0" smtClean="0"/>
              <a:t/>
            </a:r>
            <a:br>
              <a:rPr lang="ar-IQ" sz="1400" b="1" dirty="0" smtClean="0"/>
            </a:br>
            <a:r>
              <a:rPr lang="ar-IQ" sz="1400" b="1" dirty="0"/>
              <a:t/>
            </a:r>
            <a:br>
              <a:rPr lang="ar-IQ" sz="1400" b="1" dirty="0"/>
            </a:br>
            <a:endParaRPr lang="ar-IQ" sz="1400" b="1" dirty="0"/>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3284984"/>
            <a:ext cx="6984776" cy="29037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811098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34682"/>
          </a:xfrm>
        </p:spPr>
        <p:txBody>
          <a:bodyPr>
            <a:noAutofit/>
          </a:bodyPr>
          <a:lstStyle/>
          <a:p>
            <a:pPr algn="r"/>
            <a:r>
              <a:rPr lang="ar-IQ" sz="1400" b="1" dirty="0"/>
              <a:t>أمثلة على قانون الأول:</a:t>
            </a:r>
            <a:br>
              <a:rPr lang="ar-IQ" sz="1400" b="1" dirty="0"/>
            </a:br>
            <a:r>
              <a:rPr lang="ar-IQ" sz="1400" b="1" dirty="0"/>
              <a:t> مثال (1 ) : ضرب نباتات </a:t>
            </a:r>
            <a:r>
              <a:rPr lang="ar-IQ" sz="1400" b="1" dirty="0" err="1"/>
              <a:t>بزاليا</a:t>
            </a:r>
            <a:r>
              <a:rPr lang="ar-IQ" sz="1400" b="1" dirty="0"/>
              <a:t> احمر الأزهار نقي بأخر أبيض الأزهار فكانت </a:t>
            </a:r>
            <a:r>
              <a:rPr lang="ar-IQ" sz="1400" b="1" dirty="0" err="1"/>
              <a:t>جمبيع</a:t>
            </a:r>
            <a:r>
              <a:rPr lang="ar-IQ" sz="1400" b="1" dirty="0"/>
              <a:t> النباتات الناتجة حمر الأزهار .ما التركيب الوراثية للأبوين والأبناء علماً أن صفة لون الأزهار الحمراء سائدة على الصفة لون الأزهار البيضاء .</a:t>
            </a:r>
            <a:br>
              <a:rPr lang="ar-IQ" sz="1400" b="1" dirty="0"/>
            </a:br>
            <a:r>
              <a:rPr lang="ar-IQ" sz="1400" b="1" dirty="0"/>
              <a:t> الجواب :     نرمز لنبات البزاليا ذو </a:t>
            </a:r>
            <a:r>
              <a:rPr lang="ar-IQ" sz="1400" b="1" dirty="0" err="1"/>
              <a:t>ألأزهار</a:t>
            </a:r>
            <a:r>
              <a:rPr lang="ar-IQ" sz="1400" b="1" dirty="0"/>
              <a:t> الحمراء بالرمز </a:t>
            </a:r>
            <a:r>
              <a:rPr lang="en-US" sz="1400" b="1" dirty="0"/>
              <a:t>RR </a:t>
            </a:r>
            <a:br>
              <a:rPr lang="en-US" sz="1400" b="1" dirty="0"/>
            </a:br>
            <a:r>
              <a:rPr lang="en-US" sz="1400" b="1" dirty="0"/>
              <a:t>                 </a:t>
            </a:r>
            <a:r>
              <a:rPr lang="ar-IQ" sz="1400" b="1" dirty="0"/>
              <a:t>نرمز لنبات البزاليا ذو الازهار البيضاء بالرمز </a:t>
            </a:r>
            <a:r>
              <a:rPr lang="en-US" sz="1400" b="1" dirty="0" err="1"/>
              <a:t>rr</a:t>
            </a:r>
            <a:r>
              <a:rPr lang="en-US" sz="1400" b="1" dirty="0"/>
              <a:t>  </a:t>
            </a:r>
            <a:br>
              <a:rPr lang="en-US" sz="1400" b="1" dirty="0"/>
            </a:br>
            <a:r>
              <a:rPr lang="en-US" sz="1400" b="1" dirty="0"/>
              <a:t>                                                        P1:           RR        ×        r </a:t>
            </a:r>
            <a:r>
              <a:rPr lang="en-US" sz="1400" b="1" dirty="0" err="1"/>
              <a:t>r</a:t>
            </a:r>
            <a:r>
              <a:rPr lang="en-US" sz="1400" b="1" dirty="0"/>
              <a:t/>
            </a:r>
            <a:br>
              <a:rPr lang="en-US" sz="1400" b="1" dirty="0"/>
            </a:br>
            <a:r>
              <a:rPr lang="en-US" sz="1400" b="1" dirty="0"/>
              <a:t>                                               	        ↓                      ↓                           	               </a:t>
            </a:r>
            <a:br>
              <a:rPr lang="en-US" sz="1400" b="1" dirty="0"/>
            </a:br>
            <a:r>
              <a:rPr lang="en-US" sz="1400" b="1" dirty="0"/>
              <a:t>                                                        G1:           ( R   (    ×          ( r )                                                                  </a:t>
            </a:r>
            <a:br>
              <a:rPr lang="en-US" sz="1400" b="1" dirty="0"/>
            </a:br>
            <a:r>
              <a:rPr lang="en-US" sz="1400" b="1" dirty="0"/>
              <a:t>    	             ↓ </a:t>
            </a:r>
            <a:br>
              <a:rPr lang="en-US" sz="1400" b="1" dirty="0"/>
            </a:br>
            <a:r>
              <a:rPr lang="en-US" sz="1400" b="1" dirty="0"/>
              <a:t>                                                       F1:                          </a:t>
            </a:r>
            <a:r>
              <a:rPr lang="en-US" sz="1400" b="1" dirty="0" err="1"/>
              <a:t>Rr</a:t>
            </a:r>
            <a:r>
              <a:rPr lang="en-US" sz="1400" b="1" dirty="0"/>
              <a:t>                        </a:t>
            </a:r>
            <a:br>
              <a:rPr lang="en-US" sz="1400" b="1" dirty="0"/>
            </a:br>
            <a:r>
              <a:rPr lang="en-US" sz="1400" b="1" dirty="0"/>
              <a:t>                              </a:t>
            </a:r>
            <a:r>
              <a:rPr lang="ar-IQ" sz="1400" b="1" dirty="0"/>
              <a:t>حمراء الأزهار </a:t>
            </a:r>
            <a:br>
              <a:rPr lang="ar-IQ" sz="1400" b="1" dirty="0"/>
            </a:br>
            <a:r>
              <a:rPr lang="ar-IQ" sz="1400" b="1" dirty="0"/>
              <a:t/>
            </a:r>
            <a:br>
              <a:rPr lang="ar-IQ" sz="1400" b="1" dirty="0"/>
            </a:br>
            <a:r>
              <a:rPr lang="ar-IQ" sz="1400" b="1" dirty="0"/>
              <a:t>  مثال 2:</a:t>
            </a:r>
            <a:br>
              <a:rPr lang="ar-IQ" sz="1400" b="1" dirty="0"/>
            </a:br>
            <a:r>
              <a:rPr lang="ar-IQ" sz="1400" b="1" dirty="0"/>
              <a:t>      لقح نبات بزا ليا احمر الأزهار بأخر ابيض الإزهار  فكانت نصف الافراد  الناتجة                              </a:t>
            </a:r>
            <a:br>
              <a:rPr lang="ar-IQ" sz="1400" b="1" dirty="0"/>
            </a:br>
            <a:r>
              <a:rPr lang="ar-IQ" sz="1400" b="1" dirty="0"/>
              <a:t>   حمر الأزهار ونصفها الأخر بيض الأزهار . ولو أجرينا تلقيحا ذاتيا للنباتات حمر </a:t>
            </a:r>
            <a:br>
              <a:rPr lang="ar-IQ" sz="1400" b="1" dirty="0"/>
            </a:br>
            <a:r>
              <a:rPr lang="ar-IQ" sz="1400" b="1" dirty="0"/>
              <a:t> الأزهار فما هي نسب واشكال النباتات الناتجة في الجيل الثاني علما أن صفة الأزهار الحمراء سائدة على البيضاء.</a:t>
            </a:r>
            <a:br>
              <a:rPr lang="ar-IQ" sz="1400" b="1" dirty="0"/>
            </a:br>
            <a:r>
              <a:rPr lang="ar-IQ" sz="1400" b="1" dirty="0"/>
              <a:t/>
            </a:r>
            <a:br>
              <a:rPr lang="ar-IQ" sz="1400" b="1" dirty="0"/>
            </a:br>
            <a:r>
              <a:rPr lang="ar-IQ" sz="1400" b="1" dirty="0"/>
              <a:t>الجواب: بما أن نصف افراد نباتات الجيل الأول حمر الأزهار والنصف الأخر بيض الأزهار </a:t>
            </a:r>
            <a:br>
              <a:rPr lang="ar-IQ" sz="1400" b="1" dirty="0"/>
            </a:br>
            <a:r>
              <a:rPr lang="ar-IQ" sz="1400" b="1" dirty="0"/>
              <a:t>اذن صفة اللون الحمر سائدة إلا أنها هجينة ( ذات تراكيب وراثية مختلفة ) </a:t>
            </a:r>
            <a:br>
              <a:rPr lang="ar-IQ" sz="1400" b="1" dirty="0"/>
            </a:br>
            <a:r>
              <a:rPr lang="ar-IQ" sz="1400" b="1" dirty="0"/>
              <a:t>وعليه يكون التركيب الوراثي للنباتات حمر الإزهار  </a:t>
            </a:r>
            <a:r>
              <a:rPr lang="en-US" sz="1400" b="1" dirty="0" err="1"/>
              <a:t>Rr</a:t>
            </a:r>
            <a:r>
              <a:rPr lang="en-US" sz="1400" b="1" dirty="0"/>
              <a:t/>
            </a:r>
            <a:br>
              <a:rPr lang="en-US" sz="1400" b="1" dirty="0"/>
            </a:br>
            <a:r>
              <a:rPr lang="ar-IQ" sz="1400" b="1" dirty="0"/>
              <a:t>و يكون التركيب الوراثي للنباتات بيضاء الزهار     </a:t>
            </a:r>
            <a:r>
              <a:rPr lang="en-US" sz="1400" b="1" dirty="0" err="1"/>
              <a:t>rr</a:t>
            </a:r>
            <a:r>
              <a:rPr lang="en-US" sz="1400" b="1" dirty="0"/>
              <a:t> </a:t>
            </a:r>
            <a:br>
              <a:rPr lang="en-US" sz="1400" b="1" dirty="0"/>
            </a:br>
            <a:r>
              <a:rPr lang="en-US" sz="1400" b="1" dirty="0"/>
              <a:t/>
            </a:r>
            <a:br>
              <a:rPr lang="en-US" sz="1400" b="1" dirty="0"/>
            </a:br>
            <a:endParaRPr lang="ar-IQ" sz="1400" b="1" dirty="0"/>
          </a:p>
        </p:txBody>
      </p:sp>
    </p:spTree>
    <p:extLst>
      <p:ext uri="{BB962C8B-B14F-4D97-AF65-F5344CB8AC3E}">
        <p14:creationId xmlns:p14="http://schemas.microsoft.com/office/powerpoint/2010/main" val="41453250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Autofit/>
          </a:bodyPr>
          <a:lstStyle/>
          <a:p>
            <a:pPr algn="r"/>
            <a:r>
              <a:rPr lang="ar-IQ" sz="1400" b="1" dirty="0"/>
              <a:t>مثال 3 :</a:t>
            </a:r>
            <a:br>
              <a:rPr lang="ar-IQ" sz="1400" b="1" dirty="0"/>
            </a:br>
            <a:r>
              <a:rPr lang="ar-IQ" sz="1400" b="1" dirty="0"/>
              <a:t>         كيف نختبر نقاوة نبات </a:t>
            </a:r>
            <a:r>
              <a:rPr lang="ar-IQ" sz="1400" b="1" dirty="0" err="1"/>
              <a:t>بزاليا</a:t>
            </a:r>
            <a:r>
              <a:rPr lang="ar-IQ" sz="1400" b="1" dirty="0"/>
              <a:t> أحمراء الأزهار مجهول </a:t>
            </a:r>
            <a:r>
              <a:rPr lang="ar-IQ" sz="1400" b="1" dirty="0" err="1"/>
              <a:t>النتقاوة</a:t>
            </a:r>
            <a:r>
              <a:rPr lang="ar-IQ" sz="1400" b="1" dirty="0"/>
              <a:t> ؟ </a:t>
            </a:r>
            <a:br>
              <a:rPr lang="ar-IQ" sz="1400" b="1" dirty="0"/>
            </a:br>
            <a:r>
              <a:rPr lang="ar-IQ" sz="1400" b="1" dirty="0"/>
              <a:t>الجواب : </a:t>
            </a:r>
            <a:r>
              <a:rPr lang="ar-IQ" sz="1400" b="1" dirty="0" err="1"/>
              <a:t>لأ</a:t>
            </a:r>
            <a:r>
              <a:rPr lang="ar-IQ" sz="1400" b="1" dirty="0"/>
              <a:t> </a:t>
            </a:r>
            <a:r>
              <a:rPr lang="ar-IQ" sz="1400" b="1" dirty="0" err="1"/>
              <a:t>ختبار</a:t>
            </a:r>
            <a:r>
              <a:rPr lang="ar-IQ" sz="1400" b="1" dirty="0"/>
              <a:t> نقاوة نبات أحمر الازهار مجهول النقاوة نجري له تلقيحاً </a:t>
            </a:r>
            <a:r>
              <a:rPr lang="ar-IQ" sz="1400" b="1" dirty="0" err="1"/>
              <a:t>أختبارياً</a:t>
            </a:r>
            <a:r>
              <a:rPr lang="ar-IQ" sz="1400" b="1" dirty="0"/>
              <a:t> مع نبات يحمل الصفة المتنحية فيكون لدينا احتمالان : </a:t>
            </a:r>
            <a:br>
              <a:rPr lang="ar-IQ" sz="1400" b="1" dirty="0"/>
            </a:br>
            <a:r>
              <a:rPr lang="ar-IQ" sz="1400" b="1" dirty="0"/>
              <a:t> 1ـ أن يكون النبات أحمر الأزهار المجهول النقاوة نقياً فنقوم بتلقيحه  مع نبات أبيض الأزهار (الذي يحمل الصفة المتنحية) . </a:t>
            </a:r>
            <a:r>
              <a:rPr lang="ar-IQ" sz="1400" b="1" dirty="0" err="1"/>
              <a:t>فأذا</a:t>
            </a:r>
            <a:r>
              <a:rPr lang="ar-IQ" sz="1400" b="1" dirty="0"/>
              <a:t> ظهرت الجميع النباتات حمر الأزهار فهذا دليل على انه  نقي في تركيبه الوراثي . </a:t>
            </a:r>
            <a:br>
              <a:rPr lang="ar-IQ" sz="1400" b="1" dirty="0"/>
            </a:br>
            <a:r>
              <a:rPr lang="ar-IQ" sz="1400" b="1" dirty="0"/>
              <a:t/>
            </a:r>
            <a:br>
              <a:rPr lang="ar-IQ" sz="1400" b="1" dirty="0"/>
            </a:br>
            <a:r>
              <a:rPr lang="ar-IQ" sz="1400" b="1" dirty="0"/>
              <a:t>                        نبات أبيض الأزهار     ×      نبات احمر الأزهار نقي    </a:t>
            </a:r>
            <a:br>
              <a:rPr lang="ar-IQ" sz="1400" b="1" dirty="0"/>
            </a:br>
            <a:r>
              <a:rPr lang="ar-IQ" sz="1400" b="1" dirty="0"/>
              <a:t>                                 </a:t>
            </a:r>
            <a:r>
              <a:rPr lang="en-US" sz="1400" b="1" dirty="0" err="1"/>
              <a:t>rr</a:t>
            </a:r>
            <a:r>
              <a:rPr lang="en-US" sz="1400" b="1" dirty="0"/>
              <a:t>                                 RR                    : 1 P </a:t>
            </a:r>
            <a:br>
              <a:rPr lang="en-US" sz="1400" b="1" dirty="0"/>
            </a:br>
            <a:r>
              <a:rPr lang="en-US" sz="1400" b="1" dirty="0"/>
              <a:t>	</a:t>
            </a:r>
            <a:br>
              <a:rPr lang="en-US" sz="1400" b="1" dirty="0"/>
            </a:br>
            <a:r>
              <a:rPr lang="en-US" sz="1400" b="1" dirty="0"/>
              <a:t>                                  ↓                                   ↓                           </a:t>
            </a:r>
            <a:br>
              <a:rPr lang="en-US" sz="1400" b="1" dirty="0"/>
            </a:br>
            <a:r>
              <a:rPr lang="en-US" sz="1400" b="1" dirty="0"/>
              <a:t>                                                                              </a:t>
            </a:r>
            <a:br>
              <a:rPr lang="en-US" sz="1400" b="1" dirty="0"/>
            </a:br>
            <a:r>
              <a:rPr lang="en-US" sz="1400" b="1" dirty="0"/>
              <a:t>                                (r)                ×              (R)                     :1 G </a:t>
            </a:r>
            <a:br>
              <a:rPr lang="en-US" sz="1400" b="1" dirty="0"/>
            </a:br>
            <a:r>
              <a:rPr lang="en-US" sz="1400" b="1" dirty="0"/>
              <a:t>                                                      ↓                                                     	</a:t>
            </a:r>
            <a:br>
              <a:rPr lang="en-US" sz="1400" b="1" dirty="0"/>
            </a:br>
            <a:r>
              <a:rPr lang="en-US" sz="1400" b="1" dirty="0"/>
              <a:t>                                                    </a:t>
            </a:r>
            <a:r>
              <a:rPr lang="en-US" sz="1400" b="1" dirty="0" err="1"/>
              <a:t>Rr</a:t>
            </a:r>
            <a:r>
              <a:rPr lang="en-US" sz="1400" b="1" dirty="0"/>
              <a:t>                                       : 1F </a:t>
            </a:r>
            <a:br>
              <a:rPr lang="en-US" sz="1400" b="1" dirty="0"/>
            </a:br>
            <a:r>
              <a:rPr lang="en-US" sz="1400" b="1" dirty="0"/>
              <a:t>                                      100 % </a:t>
            </a:r>
            <a:r>
              <a:rPr lang="ar-IQ" sz="1400" b="1" dirty="0"/>
              <a:t>نباتات أحمر الأزهار هجينة </a:t>
            </a:r>
            <a:br>
              <a:rPr lang="ar-IQ" sz="1400" b="1" dirty="0"/>
            </a:br>
            <a:r>
              <a:rPr lang="ar-IQ" sz="1400" b="1" dirty="0"/>
              <a:t/>
            </a:r>
            <a:br>
              <a:rPr lang="ar-IQ" sz="1400" b="1" dirty="0"/>
            </a:br>
            <a:r>
              <a:rPr lang="ar-IQ" sz="1400" b="1" dirty="0"/>
              <a:t>2ـ أن يكون النبات أحمر الأزهار الجهول النقاوة هجيناً فنقوم بتلقيحه مع نبات ابيض الأزهار (الذي يحمل الصفة المتنحية). </a:t>
            </a:r>
            <a:r>
              <a:rPr lang="ar-IQ" sz="1400" b="1" dirty="0" err="1"/>
              <a:t>فأذا</a:t>
            </a:r>
            <a:r>
              <a:rPr lang="ar-IQ" sz="1400" b="1" dirty="0"/>
              <a:t> ظهرت نصف النباتات الناتجة حمر الأزهار والنصف الأخر بيض الأزهار فهذا دليل على انه هجين .</a:t>
            </a:r>
            <a:br>
              <a:rPr lang="ar-IQ" sz="1400" b="1" dirty="0"/>
            </a:br>
            <a:r>
              <a:rPr lang="ar-IQ" sz="1400" b="1" dirty="0"/>
              <a:t>                   نبات ابيض الأزهار     ×     نبات احمر الازهار </a:t>
            </a:r>
            <a:br>
              <a:rPr lang="ar-IQ" sz="1400" b="1" dirty="0"/>
            </a:br>
            <a:r>
              <a:rPr lang="ar-IQ" sz="1400" b="1" dirty="0"/>
              <a:t>                           </a:t>
            </a:r>
            <a:r>
              <a:rPr lang="en-US" sz="1400" b="1" dirty="0" err="1"/>
              <a:t>rr</a:t>
            </a:r>
            <a:r>
              <a:rPr lang="en-US" sz="1400" b="1" dirty="0"/>
              <a:t>                                 </a:t>
            </a:r>
            <a:r>
              <a:rPr lang="en-US" sz="1400" b="1" dirty="0" err="1"/>
              <a:t>Rr</a:t>
            </a:r>
            <a:r>
              <a:rPr lang="en-US" sz="1400" b="1" dirty="0"/>
              <a:t>                    : 1 P</a:t>
            </a:r>
            <a:br>
              <a:rPr lang="en-US" sz="1400" b="1" dirty="0"/>
            </a:br>
            <a:r>
              <a:rPr lang="en-US" sz="1400" b="1" dirty="0"/>
              <a:t>                            ↓                                   ↓      </a:t>
            </a:r>
            <a:br>
              <a:rPr lang="en-US" sz="1400" b="1" dirty="0"/>
            </a:br>
            <a:r>
              <a:rPr lang="en-US" sz="1400" b="1" dirty="0"/>
              <a:t>                           (r)                           ( (r +( (R               : 1 G</a:t>
            </a:r>
            <a:br>
              <a:rPr lang="en-US" sz="1400" b="1" dirty="0"/>
            </a:br>
            <a:r>
              <a:rPr lang="en-US" sz="1400" b="1" dirty="0"/>
              <a:t>	                                       ↓</a:t>
            </a:r>
            <a:br>
              <a:rPr lang="en-US" sz="1400" b="1" dirty="0"/>
            </a:br>
            <a:r>
              <a:rPr lang="en-US" sz="1400" b="1" dirty="0"/>
              <a:t>                           </a:t>
            </a:r>
            <a:r>
              <a:rPr lang="en-US" sz="1400" b="1" dirty="0" err="1"/>
              <a:t>rr</a:t>
            </a:r>
            <a:r>
              <a:rPr lang="en-US" sz="1400" b="1" dirty="0"/>
              <a:t>                                  </a:t>
            </a:r>
            <a:r>
              <a:rPr lang="en-US" sz="1400" b="1" dirty="0" err="1"/>
              <a:t>Rr</a:t>
            </a:r>
            <a:r>
              <a:rPr lang="en-US" sz="1400" b="1" dirty="0"/>
              <a:t>                    : 1 F</a:t>
            </a:r>
            <a:br>
              <a:rPr lang="en-US" sz="1400" b="1" dirty="0"/>
            </a:br>
            <a:r>
              <a:rPr lang="en-US" sz="1400" b="1" dirty="0"/>
              <a:t/>
            </a:r>
            <a:br>
              <a:rPr lang="en-US" sz="1400" b="1" dirty="0"/>
            </a:br>
            <a:r>
              <a:rPr lang="en-US" sz="1400" b="1" dirty="0"/>
              <a:t>                         50% </a:t>
            </a:r>
            <a:r>
              <a:rPr lang="ar-IQ" sz="1400" b="1" dirty="0"/>
              <a:t>بيضاء    +    50 % حمراء </a:t>
            </a:r>
            <a:br>
              <a:rPr lang="ar-IQ" sz="1400" b="1" dirty="0"/>
            </a:br>
            <a:r>
              <a:rPr lang="ar-IQ" sz="1400" b="1" dirty="0"/>
              <a:t>                         بيضاء متنحية          حمراء سائدة هجينة </a:t>
            </a:r>
            <a:r>
              <a:rPr lang="ar-IQ" sz="1400" b="1" dirty="0" smtClean="0"/>
              <a:t/>
            </a:r>
            <a:br>
              <a:rPr lang="ar-IQ" sz="1400" b="1" dirty="0" smtClean="0"/>
            </a:br>
            <a:r>
              <a:rPr lang="ar-IQ" sz="1400" b="1" dirty="0"/>
              <a:t/>
            </a:r>
            <a:br>
              <a:rPr lang="ar-IQ" sz="1400" b="1" dirty="0"/>
            </a:br>
            <a:endParaRPr lang="ar-IQ" sz="1400" b="1" dirty="0"/>
          </a:p>
        </p:txBody>
      </p:sp>
    </p:spTree>
    <p:extLst>
      <p:ext uri="{BB962C8B-B14F-4D97-AF65-F5344CB8AC3E}">
        <p14:creationId xmlns:p14="http://schemas.microsoft.com/office/powerpoint/2010/main" val="706786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6858000"/>
          </a:xfrm>
        </p:spPr>
        <p:txBody>
          <a:bodyPr>
            <a:normAutofit fontScale="90000"/>
          </a:bodyPr>
          <a:lstStyle/>
          <a:p>
            <a:pPr algn="r"/>
            <a:r>
              <a:rPr lang="ar-IQ" sz="1400" b="1" dirty="0"/>
              <a:t> مثال 4 :</a:t>
            </a:r>
            <a:br>
              <a:rPr lang="ar-IQ" sz="1400" b="1" dirty="0"/>
            </a:br>
            <a:r>
              <a:rPr lang="ar-IQ" sz="1400" b="1" dirty="0"/>
              <a:t> تزوج رجل اسود العينين من امرأة سوداء العينين ما احتمال أنجاب طفل أرزق العينين اذا علمت أن صفة العيون السوداء سائدة على صفة العيون الزرقاء ؟ </a:t>
            </a:r>
            <a:br>
              <a:rPr lang="ar-IQ" sz="1400" b="1" dirty="0"/>
            </a:br>
            <a:r>
              <a:rPr lang="ar-IQ" sz="1400" b="1" dirty="0"/>
              <a:t>الجواب : لظهور طفل أزرق العينين يجب أن يكون كلأ الأبوين ذات عيون سوداء هجينة (خليطة التركيب الوراثي </a:t>
            </a:r>
            <a:r>
              <a:rPr lang="en-US" sz="1400" b="1" dirty="0"/>
              <a:t>Bb ) </a:t>
            </a:r>
            <a:br>
              <a:rPr lang="en-US" sz="1400" b="1" dirty="0"/>
            </a:br>
            <a:r>
              <a:rPr lang="en-US" sz="1400" b="1" dirty="0"/>
              <a:t>             </a:t>
            </a:r>
            <a:r>
              <a:rPr lang="ar-IQ" sz="1400" b="1" dirty="0" err="1"/>
              <a:t>أمراة</a:t>
            </a:r>
            <a:r>
              <a:rPr lang="ar-IQ" sz="1400" b="1" dirty="0"/>
              <a:t> سوداء العينين (هجين )          رجل ا سود العينين (هجين)            </a:t>
            </a:r>
            <a:br>
              <a:rPr lang="ar-IQ" sz="1400" b="1" dirty="0"/>
            </a:br>
            <a:r>
              <a:rPr lang="ar-IQ" sz="1400" b="1" dirty="0"/>
              <a:t>	     </a:t>
            </a:r>
            <a:r>
              <a:rPr lang="en-US" sz="1400" b="1" dirty="0"/>
              <a:t>Bb                   ×                         Bb                   :p1 </a:t>
            </a:r>
            <a:br>
              <a:rPr lang="en-US" sz="1400" b="1" dirty="0"/>
            </a:br>
            <a:r>
              <a:rPr lang="en-US" sz="1400" b="1" dirty="0"/>
              <a:t>	     ↓</a:t>
            </a:r>
            <a:br>
              <a:rPr lang="en-US" sz="1400" b="1" dirty="0"/>
            </a:br>
            <a:r>
              <a:rPr lang="en-US" sz="1400" b="1" dirty="0"/>
              <a:t>                             bb 	,	] Bb     +     Bb  [   ،         BB                 : F1   </a:t>
            </a:r>
            <a:br>
              <a:rPr lang="en-US" sz="1400" b="1" dirty="0"/>
            </a:br>
            <a:r>
              <a:rPr lang="en-US" sz="1400" b="1" dirty="0"/>
              <a:t>                    </a:t>
            </a:r>
            <a:r>
              <a:rPr lang="ar-IQ" sz="1400" b="1" dirty="0"/>
              <a:t>أزرق العينين    :     سوداء العينين هجينة  :   سوداء العينين نقية  </a:t>
            </a:r>
            <a:br>
              <a:rPr lang="ar-IQ" sz="1400" b="1" dirty="0"/>
            </a:br>
            <a:r>
              <a:rPr lang="ar-IQ" sz="1400" b="1" dirty="0"/>
              <a:t>                         1             :              2               :            1        </a:t>
            </a:r>
            <a:br>
              <a:rPr lang="ar-IQ" sz="1400" b="1" dirty="0"/>
            </a:br>
            <a:r>
              <a:rPr lang="ar-IQ" sz="1400" b="1" dirty="0"/>
              <a:t>	25 %                  ] 50  %                    25 %[ </a:t>
            </a:r>
            <a:br>
              <a:rPr lang="ar-IQ" sz="1400" b="1" dirty="0"/>
            </a:br>
            <a:r>
              <a:rPr lang="ar-IQ" sz="1400" b="1" dirty="0"/>
              <a:t>                         أزرق                                      أسود         </a:t>
            </a:r>
            <a:br>
              <a:rPr lang="ar-IQ" sz="1400" b="1" dirty="0"/>
            </a:br>
            <a:r>
              <a:rPr lang="ar-IQ" sz="1400" b="1" dirty="0"/>
              <a:t>                             1                    :                   4</a:t>
            </a:r>
            <a:br>
              <a:rPr lang="ar-IQ" sz="1400" b="1" dirty="0"/>
            </a:br>
            <a:r>
              <a:rPr lang="ar-IQ" sz="1400" b="1" dirty="0"/>
              <a:t> اذن احتمال ظهور طفل أزرق العينين   =  25 %          </a:t>
            </a:r>
            <a:br>
              <a:rPr lang="ar-IQ" sz="1400" b="1" dirty="0"/>
            </a:br>
            <a:r>
              <a:rPr lang="ar-IQ" sz="1400" b="1" dirty="0"/>
              <a:t>     </a:t>
            </a:r>
            <a:br>
              <a:rPr lang="ar-IQ" sz="1400" b="1" dirty="0"/>
            </a:br>
            <a:r>
              <a:rPr lang="ar-IQ" sz="1400" b="1" dirty="0"/>
              <a:t>أمثلة على قانون مندل  الثاني :</a:t>
            </a:r>
            <a:br>
              <a:rPr lang="ar-IQ" sz="1400" b="1" dirty="0"/>
            </a:br>
            <a:r>
              <a:rPr lang="ar-IQ" sz="1400" b="1" dirty="0"/>
              <a:t>مثال 1 :</a:t>
            </a:r>
            <a:br>
              <a:rPr lang="ar-IQ" sz="1400" b="1" dirty="0"/>
            </a:br>
            <a:r>
              <a:rPr lang="ar-IQ" sz="1400" b="1" dirty="0"/>
              <a:t>        تزوج رجل أسود العينين أيسر اليد (أعسر) من </a:t>
            </a:r>
            <a:r>
              <a:rPr lang="ar-IQ" sz="1400" b="1" dirty="0" err="1"/>
              <a:t>أمرأة</a:t>
            </a:r>
            <a:r>
              <a:rPr lang="ar-IQ" sz="1400" b="1" dirty="0"/>
              <a:t> زرقاء العينين يمناء اليد فانجبا طفلين الاول ايمن اليد اسود العينين والثاني ازرق العينين ايمن اليد، ما التراكيب الوراثية للأبوين ولطفليهما علماً ان صفة سواد العيون سائدة على زرقتها , وان صفة اليد اليمنى سائدة على اليسرى ؟</a:t>
            </a:r>
            <a:br>
              <a:rPr lang="ar-IQ" sz="1400" b="1" dirty="0"/>
            </a:br>
            <a:r>
              <a:rPr lang="ar-IQ" sz="1400" b="1" dirty="0"/>
              <a:t>الجواب : نرمز لصفة لون العيون بالحرف </a:t>
            </a:r>
            <a:r>
              <a:rPr lang="en-US" sz="1400" b="1" dirty="0"/>
              <a:t>B </a:t>
            </a:r>
            <a:r>
              <a:rPr lang="ar-IQ" sz="1400" b="1" dirty="0"/>
              <a:t>ولصفة اليد بالحرف </a:t>
            </a:r>
            <a:r>
              <a:rPr lang="en-US" sz="1400" b="1" dirty="0"/>
              <a:t>R </a:t>
            </a:r>
            <a:r>
              <a:rPr lang="ar-IQ" sz="1400" b="1" dirty="0"/>
              <a:t>ويكون الاستنتاج </a:t>
            </a:r>
            <a:r>
              <a:rPr lang="ar-IQ" sz="1400" b="1" dirty="0" err="1"/>
              <a:t>الأتي</a:t>
            </a:r>
            <a:r>
              <a:rPr lang="ar-IQ" sz="1400" b="1" dirty="0"/>
              <a:t> : </a:t>
            </a:r>
            <a:br>
              <a:rPr lang="ar-IQ" sz="1400" b="1" dirty="0"/>
            </a:br>
            <a:r>
              <a:rPr lang="ar-IQ" sz="1400" b="1" dirty="0"/>
              <a:t> 1 ـ بما ان الاب اسود العينين والام زرقاء العينين وظهر احد الابناء ازرق العينين اذن صفة سواد العينين عند الاب هجينة .   </a:t>
            </a:r>
            <a:br>
              <a:rPr lang="ar-IQ" sz="1400" b="1" dirty="0"/>
            </a:br>
            <a:r>
              <a:rPr lang="ar-IQ" sz="1400" b="1" dirty="0"/>
              <a:t> 2 ـ بما أن الأب أيسر اليد وإلام يمناء وظهر الابناء كلهم ايمن اليد . صفة اليد اليمن سائدة نقية عند الام  والاب ايسر اليد متنحي نقي وتكون النتائج كالاتي : </a:t>
            </a:r>
            <a:br>
              <a:rPr lang="ar-IQ" sz="1400" b="1" dirty="0"/>
            </a:br>
            <a:r>
              <a:rPr lang="ar-IQ" sz="1400" b="1" dirty="0"/>
              <a:t>              ام زرقاء العين يمناء اليد     ×     اب اسود العين ايسر اليد                      : </a:t>
            </a:r>
            <a:r>
              <a:rPr lang="en-US" sz="1400" b="1" dirty="0"/>
              <a:t>P1      </a:t>
            </a:r>
            <a:br>
              <a:rPr lang="en-US" sz="1400" b="1" dirty="0"/>
            </a:br>
            <a:r>
              <a:rPr lang="en-US" sz="1400" b="1" dirty="0"/>
              <a:t>                       bb RR   	×	        </a:t>
            </a:r>
            <a:r>
              <a:rPr lang="en-US" sz="1400" b="1" dirty="0" err="1"/>
              <a:t>Bbrr</a:t>
            </a:r>
            <a:r>
              <a:rPr lang="en-US" sz="1400" b="1" dirty="0"/>
              <a:t> </a:t>
            </a:r>
            <a:br>
              <a:rPr lang="en-US" sz="1400" b="1" dirty="0"/>
            </a:br>
            <a:r>
              <a:rPr lang="en-US" sz="1400" b="1" dirty="0"/>
              <a:t>                             ↓	↓</a:t>
            </a:r>
            <a:br>
              <a:rPr lang="en-US" sz="1400" b="1" dirty="0"/>
            </a:br>
            <a:r>
              <a:rPr lang="en-US" sz="1400" b="1" dirty="0"/>
              <a:t>                           </a:t>
            </a:r>
            <a:r>
              <a:rPr lang="en-US" sz="1400" b="1" dirty="0" err="1"/>
              <a:t>bR</a:t>
            </a:r>
            <a:r>
              <a:rPr lang="en-US" sz="1400" b="1" dirty="0"/>
              <a:t>                                         </a:t>
            </a:r>
            <a:r>
              <a:rPr lang="en-US" sz="1400" b="1" dirty="0" err="1"/>
              <a:t>Bbr</a:t>
            </a:r>
            <a:r>
              <a:rPr lang="en-US" sz="1400" b="1" dirty="0"/>
              <a:t/>
            </a:r>
            <a:br>
              <a:rPr lang="en-US" sz="1400" b="1" dirty="0"/>
            </a:br>
            <a:r>
              <a:rPr lang="en-US" sz="1400" b="1" dirty="0"/>
              <a:t>	 ↓	↓</a:t>
            </a:r>
            <a:br>
              <a:rPr lang="en-US" sz="1400" b="1" dirty="0"/>
            </a:br>
            <a:r>
              <a:rPr lang="en-US" sz="1400" b="1" dirty="0"/>
              <a:t>                          </a:t>
            </a:r>
            <a:r>
              <a:rPr lang="en-US" sz="1400" b="1" dirty="0" err="1"/>
              <a:t>bR</a:t>
            </a:r>
            <a:r>
              <a:rPr lang="en-US" sz="1400" b="1" dirty="0"/>
              <a:t>))	×	] ((</a:t>
            </a:r>
            <a:r>
              <a:rPr lang="en-US" sz="1400" b="1" dirty="0" err="1"/>
              <a:t>br</a:t>
            </a:r>
            <a:r>
              <a:rPr lang="en-US" sz="1400" b="1" dirty="0"/>
              <a:t>	+   Br))[               : 1G </a:t>
            </a:r>
            <a:br>
              <a:rPr lang="en-US" sz="1400" b="1" dirty="0"/>
            </a:br>
            <a:r>
              <a:rPr lang="en-US" sz="1400" b="1" dirty="0"/>
              <a:t>	↓</a:t>
            </a:r>
            <a:br>
              <a:rPr lang="en-US" sz="1400" b="1" dirty="0"/>
            </a:br>
            <a:r>
              <a:rPr lang="en-US" sz="1400" b="1" dirty="0" err="1"/>
              <a:t>bbRr</a:t>
            </a:r>
            <a:r>
              <a:rPr lang="en-US" sz="1400" b="1" dirty="0"/>
              <a:t>                                                                 </a:t>
            </a:r>
            <a:r>
              <a:rPr lang="en-US" sz="1400" b="1" dirty="0" err="1"/>
              <a:t>BbRr</a:t>
            </a:r>
            <a:r>
              <a:rPr lang="en-US" sz="1400" b="1" dirty="0"/>
              <a:t>                              </a:t>
            </a:r>
            <a:br>
              <a:rPr lang="en-US" sz="1400" b="1" dirty="0"/>
            </a:br>
            <a:r>
              <a:rPr lang="en-US" sz="1400" b="1" dirty="0"/>
              <a:t>         </a:t>
            </a:r>
            <a:r>
              <a:rPr lang="ar-IQ" sz="1400" b="1" dirty="0"/>
              <a:t>ازرق العينين ايمن اليد                   اسود العينين ايمن اليد                     : </a:t>
            </a:r>
            <a:r>
              <a:rPr lang="en-US" sz="1400" b="1" dirty="0"/>
              <a:t>F1</a:t>
            </a:r>
            <a:br>
              <a:rPr lang="en-US" sz="1400" b="1" dirty="0"/>
            </a:br>
            <a:r>
              <a:rPr lang="en-US" sz="1400" b="1" dirty="0"/>
              <a:t>	</a:t>
            </a:r>
            <a:br>
              <a:rPr lang="en-US" sz="1400" b="1" dirty="0"/>
            </a:br>
            <a:endParaRPr lang="ar-IQ" sz="1400" b="1" dirty="0"/>
          </a:p>
        </p:txBody>
      </p:sp>
    </p:spTree>
    <p:extLst>
      <p:ext uri="{BB962C8B-B14F-4D97-AF65-F5344CB8AC3E}">
        <p14:creationId xmlns:p14="http://schemas.microsoft.com/office/powerpoint/2010/main" val="33257480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a:bodyPr>
          <a:lstStyle/>
          <a:p>
            <a:pPr algn="r"/>
            <a:r>
              <a:rPr lang="ar-IQ" sz="1400" b="1" dirty="0"/>
              <a:t>مثال 2 :     </a:t>
            </a:r>
            <a:br>
              <a:rPr lang="ar-IQ" sz="1400" b="1" dirty="0"/>
            </a:br>
            <a:r>
              <a:rPr lang="ar-IQ" sz="1400" b="1" dirty="0"/>
              <a:t> لقح خنزير خشن الشعر أسود اللون أنثى خشنة الشعر بيضاء اللون فأنجبا عدداً من الخنازير كان    منهم خشني الشعر سود اللون و   منهم خشني الشعر بيض اللون و   ناعمي الشعر سود اللون   ناعمي الشعر أبيض اللون </a:t>
            </a:r>
            <a:r>
              <a:rPr lang="ar-IQ" sz="1400" b="1" dirty="0" err="1"/>
              <a:t>مالتراكيب</a:t>
            </a:r>
            <a:r>
              <a:rPr lang="ar-IQ" sz="1400" b="1" dirty="0"/>
              <a:t> الوراثية للأبوين ولأبناء علماً أن صفتي الشعر الخشن واللون الأسود سائدتان على صفي الشعر الناعم واللون الأبيض : </a:t>
            </a:r>
            <a:br>
              <a:rPr lang="ar-IQ" sz="1400" b="1" dirty="0"/>
            </a:br>
            <a:r>
              <a:rPr lang="ar-IQ" sz="1400" b="1" dirty="0"/>
              <a:t> الجواب : </a:t>
            </a:r>
            <a:br>
              <a:rPr lang="ar-IQ" sz="1400" b="1" dirty="0"/>
            </a:br>
            <a:r>
              <a:rPr lang="ar-IQ" sz="1400" b="1" dirty="0"/>
              <a:t>نرمز لصفة الشعر الخشن السائد بالحرف </a:t>
            </a:r>
            <a:r>
              <a:rPr lang="en-US" sz="1400" b="1" dirty="0"/>
              <a:t>R </a:t>
            </a:r>
            <a:br>
              <a:rPr lang="en-US" sz="1400" b="1" dirty="0"/>
            </a:br>
            <a:r>
              <a:rPr lang="ar-IQ" sz="1400" b="1" dirty="0"/>
              <a:t>نرمز لصفة الشعر الناعم </a:t>
            </a:r>
            <a:r>
              <a:rPr lang="ar-IQ" sz="1400" b="1" dirty="0" err="1"/>
              <a:t>المتخي</a:t>
            </a:r>
            <a:r>
              <a:rPr lang="ar-IQ" sz="1400" b="1" dirty="0"/>
              <a:t> بالحرف </a:t>
            </a:r>
            <a:r>
              <a:rPr lang="en-US" sz="1400" b="1" dirty="0"/>
              <a:t>r   </a:t>
            </a:r>
            <a:br>
              <a:rPr lang="en-US" sz="1400" b="1" dirty="0"/>
            </a:br>
            <a:r>
              <a:rPr lang="ar-IQ" sz="1400" b="1" dirty="0"/>
              <a:t>نرمز لصفة اللون الأسود السائد بالحرف </a:t>
            </a:r>
            <a:r>
              <a:rPr lang="en-US" sz="1400" b="1" dirty="0"/>
              <a:t>B</a:t>
            </a:r>
            <a:br>
              <a:rPr lang="en-US" sz="1400" b="1" dirty="0"/>
            </a:br>
            <a:r>
              <a:rPr lang="ar-IQ" sz="1400" b="1" dirty="0"/>
              <a:t>نرمز لصفة اللون الأبيض </a:t>
            </a:r>
            <a:r>
              <a:rPr lang="ar-IQ" sz="1400" b="1" dirty="0" err="1"/>
              <a:t>المتخي</a:t>
            </a:r>
            <a:r>
              <a:rPr lang="ar-IQ" sz="1400" b="1" dirty="0"/>
              <a:t> بالحرف </a:t>
            </a:r>
            <a:r>
              <a:rPr lang="en-US" sz="1400" b="1" dirty="0"/>
              <a:t>b </a:t>
            </a:r>
            <a:br>
              <a:rPr lang="en-US" sz="1400" b="1" dirty="0"/>
            </a:br>
            <a:r>
              <a:rPr lang="ar-IQ" sz="1400" b="1" dirty="0"/>
              <a:t>بما أن هناك خنازير ناعمة الشعر وكلا </a:t>
            </a:r>
            <a:r>
              <a:rPr lang="ar-IQ" sz="1400" b="1" dirty="0" err="1"/>
              <a:t>ألأبوين</a:t>
            </a:r>
            <a:r>
              <a:rPr lang="ar-IQ" sz="1400" b="1" dirty="0"/>
              <a:t> خشني الشعر                   </a:t>
            </a:r>
            <a:br>
              <a:rPr lang="ar-IQ" sz="1400" b="1" dirty="0"/>
            </a:br>
            <a:r>
              <a:rPr lang="ar-IQ" sz="1400" b="1" dirty="0"/>
              <a:t>آذن يجب أن يكون الأبوين هجينين بالنسبة لصفة شكل الشعر, وبما أن هناك خنازير بيض اللون وكان والأب أسود الشعر وألام بيضاء الشعر. اذن يجب أن يكون الأب أسود هجين </a:t>
            </a:r>
            <a:r>
              <a:rPr lang="en-US" sz="1400" b="1" dirty="0"/>
              <a:t>Bb   </a:t>
            </a:r>
            <a:r>
              <a:rPr lang="ar-IQ" sz="1400" b="1" dirty="0"/>
              <a:t>والأم بيضاء نقية </a:t>
            </a:r>
            <a:r>
              <a:rPr lang="en-US" sz="1400" b="1" dirty="0"/>
              <a:t>bb   </a:t>
            </a:r>
            <a:br>
              <a:rPr lang="en-US" sz="1400" b="1" dirty="0"/>
            </a:br>
            <a:r>
              <a:rPr lang="en-US" sz="1400" b="1" dirty="0"/>
              <a:t> </a:t>
            </a:r>
            <a:br>
              <a:rPr lang="en-US" sz="1400" b="1" dirty="0"/>
            </a:br>
            <a:r>
              <a:rPr lang="en-US" sz="1400" b="1" dirty="0"/>
              <a:t>   </a:t>
            </a:r>
            <a:r>
              <a:rPr lang="ar-IQ" sz="1400" b="1" dirty="0"/>
              <a:t>لذا يكون التركيب الوراثي </a:t>
            </a:r>
            <a:r>
              <a:rPr lang="ar-IQ" sz="1400" b="1" dirty="0" err="1"/>
              <a:t>للآباءكالاتي</a:t>
            </a:r>
            <a:r>
              <a:rPr lang="ar-IQ" sz="1400" b="1" dirty="0"/>
              <a:t> : </a:t>
            </a:r>
            <a:br>
              <a:rPr lang="ar-IQ" sz="1400" b="1" dirty="0"/>
            </a:br>
            <a:r>
              <a:rPr lang="ar-IQ" sz="1400" b="1" dirty="0"/>
              <a:t> </a:t>
            </a:r>
            <a:br>
              <a:rPr lang="ar-IQ" sz="1400" b="1" dirty="0"/>
            </a:br>
            <a:r>
              <a:rPr lang="ar-IQ" sz="1400" b="1" dirty="0"/>
              <a:t>       أم خشنة الشعر بيضاء اللون     ×      أب خشن الشعر أسود اللون </a:t>
            </a:r>
            <a:br>
              <a:rPr lang="ar-IQ" sz="1400" b="1" dirty="0"/>
            </a:br>
            <a:r>
              <a:rPr lang="ar-IQ" sz="1400" b="1" dirty="0"/>
              <a:t>         	</a:t>
            </a:r>
            <a:r>
              <a:rPr lang="en-US" sz="1400" b="1" dirty="0" err="1"/>
              <a:t>Rrbb</a:t>
            </a:r>
            <a:r>
              <a:rPr lang="en-US" sz="1400" b="1" dirty="0"/>
              <a:t>                                           </a:t>
            </a:r>
            <a:r>
              <a:rPr lang="en-US" sz="1400" b="1" dirty="0" err="1"/>
              <a:t>RrBb</a:t>
            </a:r>
            <a:r>
              <a:rPr lang="en-US" sz="1400" b="1" dirty="0"/>
              <a:t>                        :p1     </a:t>
            </a:r>
            <a:br>
              <a:rPr lang="en-US" sz="1400" b="1" dirty="0"/>
            </a:br>
            <a:r>
              <a:rPr lang="en-US" sz="1400" b="1" dirty="0"/>
              <a:t>	↓                                                 ↓</a:t>
            </a:r>
            <a:br>
              <a:rPr lang="en-US" sz="1400" b="1" dirty="0"/>
            </a:br>
            <a:r>
              <a:rPr lang="en-US" sz="1400" b="1" dirty="0"/>
              <a:t>                ((</a:t>
            </a:r>
            <a:r>
              <a:rPr lang="en-US" sz="1400" b="1" dirty="0" err="1"/>
              <a:t>Rb</a:t>
            </a:r>
            <a:r>
              <a:rPr lang="en-US" sz="1400" b="1" dirty="0"/>
              <a:t> ,  (</a:t>
            </a:r>
            <a:r>
              <a:rPr lang="en-US" sz="1400" b="1" dirty="0" err="1"/>
              <a:t>Rb</a:t>
            </a:r>
            <a:r>
              <a:rPr lang="en-US" sz="1400" b="1" dirty="0"/>
              <a:t>)            ×          ,(</a:t>
            </a:r>
            <a:r>
              <a:rPr lang="en-US" sz="1400" b="1" dirty="0" err="1"/>
              <a:t>rb</a:t>
            </a:r>
            <a:r>
              <a:rPr lang="en-US" sz="1400" b="1" dirty="0"/>
              <a:t>) RB),(</a:t>
            </a:r>
            <a:r>
              <a:rPr lang="en-US" sz="1400" b="1" dirty="0" err="1"/>
              <a:t>Rb</a:t>
            </a:r>
            <a:r>
              <a:rPr lang="en-US" sz="1400" b="1" dirty="0"/>
              <a:t>), (</a:t>
            </a:r>
            <a:r>
              <a:rPr lang="en-US" sz="1400" b="1" dirty="0" err="1"/>
              <a:t>rb</a:t>
            </a:r>
            <a:r>
              <a:rPr lang="en-US" sz="1400" b="1" dirty="0"/>
              <a:t>))        G  :   </a:t>
            </a:r>
            <a:br>
              <a:rPr lang="en-US" sz="1400" b="1" dirty="0"/>
            </a:br>
            <a:r>
              <a:rPr lang="en-US" sz="1400" b="1" dirty="0"/>
              <a:t>                                               ↓</a:t>
            </a:r>
            <a:br>
              <a:rPr lang="en-US" sz="1400" b="1" dirty="0"/>
            </a:br>
            <a:r>
              <a:rPr lang="en-US" sz="1400" b="1" dirty="0"/>
              <a:t>   F1:         </a:t>
            </a:r>
            <a:r>
              <a:rPr lang="en-US" sz="1400" b="1" dirty="0" err="1"/>
              <a:t>RRBb</a:t>
            </a:r>
            <a:r>
              <a:rPr lang="en-US" sz="1400" b="1" dirty="0"/>
              <a:t>,  </a:t>
            </a:r>
            <a:r>
              <a:rPr lang="en-US" sz="1400" b="1" dirty="0" err="1"/>
              <a:t>RrBb</a:t>
            </a:r>
            <a:r>
              <a:rPr lang="en-US" sz="1400" b="1" dirty="0"/>
              <a:t>,  </a:t>
            </a:r>
            <a:r>
              <a:rPr lang="en-US" sz="1400" b="1" dirty="0" err="1"/>
              <a:t>RRbb</a:t>
            </a:r>
            <a:r>
              <a:rPr lang="en-US" sz="1400" b="1" dirty="0"/>
              <a:t>,  </a:t>
            </a:r>
            <a:r>
              <a:rPr lang="en-US" sz="1400" b="1" dirty="0" err="1"/>
              <a:t>Rrbb</a:t>
            </a:r>
            <a:r>
              <a:rPr lang="en-US" sz="1400" b="1" dirty="0"/>
              <a:t>,  </a:t>
            </a:r>
            <a:r>
              <a:rPr lang="en-US" sz="1400" b="1" dirty="0" err="1"/>
              <a:t>RrBb</a:t>
            </a:r>
            <a:r>
              <a:rPr lang="en-US" sz="1400" b="1" dirty="0"/>
              <a:t>,  </a:t>
            </a:r>
            <a:r>
              <a:rPr lang="en-US" sz="1400" b="1" dirty="0" err="1"/>
              <a:t>rrBb</a:t>
            </a:r>
            <a:r>
              <a:rPr lang="en-US" sz="1400" b="1" dirty="0"/>
              <a:t>,  </a:t>
            </a:r>
            <a:r>
              <a:rPr lang="en-US" sz="1400" b="1" dirty="0" err="1"/>
              <a:t>Rrbb</a:t>
            </a:r>
            <a:r>
              <a:rPr lang="en-US" sz="1400" b="1" dirty="0"/>
              <a:t>,   </a:t>
            </a:r>
            <a:r>
              <a:rPr lang="en-US" sz="1400" b="1" dirty="0" err="1"/>
              <a:t>rrbb</a:t>
            </a:r>
            <a:r>
              <a:rPr lang="en-US" sz="1400" b="1" dirty="0"/>
              <a:t>  </a:t>
            </a:r>
            <a:br>
              <a:rPr lang="en-US" sz="1400" b="1" dirty="0"/>
            </a:br>
            <a:r>
              <a:rPr lang="en-US" sz="1400" b="1" dirty="0"/>
              <a:t>         </a:t>
            </a:r>
            <a:r>
              <a:rPr lang="ar-IQ" sz="1400" b="1" dirty="0"/>
              <a:t>ناعم ابيض    خشن ابيض   ناعم اسود   خشن اسود   خشن ابيض   خشن ابيض   خشن اسود    خشن اسود</a:t>
            </a:r>
            <a:br>
              <a:rPr lang="ar-IQ" sz="1400" b="1" dirty="0"/>
            </a:br>
            <a:r>
              <a:rPr lang="ar-IQ" sz="1400" b="1" dirty="0"/>
              <a:t>  والنتيجة تكون:	 </a:t>
            </a:r>
            <a:br>
              <a:rPr lang="ar-IQ" sz="1400" b="1" dirty="0"/>
            </a:br>
            <a:r>
              <a:rPr lang="ar-IQ" sz="1400" b="1" dirty="0"/>
              <a:t>  خشن أسود =                 خشن أبيض =    </a:t>
            </a:r>
            <a:br>
              <a:rPr lang="ar-IQ" sz="1400" b="1" dirty="0"/>
            </a:br>
            <a:r>
              <a:rPr lang="ar-IQ" sz="1400" b="1" dirty="0"/>
              <a:t>   ناعم أسود =                   ناعم أبيض = </a:t>
            </a:r>
          </a:p>
        </p:txBody>
      </p:sp>
    </p:spTree>
    <p:extLst>
      <p:ext uri="{BB962C8B-B14F-4D97-AF65-F5344CB8AC3E}">
        <p14:creationId xmlns:p14="http://schemas.microsoft.com/office/powerpoint/2010/main" val="2955412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a:bodyPr>
          <a:lstStyle/>
          <a:p>
            <a:pPr algn="r"/>
            <a:r>
              <a:rPr lang="ar-IQ" sz="1400" b="1" dirty="0"/>
              <a:t> </a:t>
            </a:r>
            <a:r>
              <a:rPr lang="ar-IQ" sz="1400" b="1" dirty="0" smtClean="0"/>
              <a:t/>
            </a:r>
            <a:br>
              <a:rPr lang="ar-IQ" sz="1400" b="1" dirty="0" smtClean="0"/>
            </a:br>
            <a:r>
              <a:rPr lang="ar-IQ" sz="1400" b="1" dirty="0"/>
              <a:t/>
            </a:r>
            <a:br>
              <a:rPr lang="ar-IQ" sz="1400" b="1" dirty="0"/>
            </a:br>
            <a:r>
              <a:rPr lang="ar-IQ" sz="1400" b="1" dirty="0" smtClean="0"/>
              <a:t/>
            </a:r>
            <a:br>
              <a:rPr lang="ar-IQ" sz="1400" b="1" dirty="0" smtClean="0"/>
            </a:br>
            <a:r>
              <a:rPr lang="ar-IQ" sz="1400" b="1" dirty="0"/>
              <a:t/>
            </a:r>
            <a:br>
              <a:rPr lang="ar-IQ" sz="1400" b="1" dirty="0"/>
            </a:br>
            <a:r>
              <a:rPr lang="ar-IQ" sz="1400" b="1" dirty="0" smtClean="0"/>
              <a:t/>
            </a:r>
            <a:br>
              <a:rPr lang="ar-IQ" sz="1400" b="1" dirty="0" smtClean="0"/>
            </a:br>
            <a:r>
              <a:rPr lang="ar-IQ" sz="1400" b="1" dirty="0"/>
              <a:t/>
            </a:r>
            <a:br>
              <a:rPr lang="ar-IQ" sz="1400" b="1" dirty="0"/>
            </a:br>
            <a:r>
              <a:rPr lang="ar-IQ" sz="1400" b="1" dirty="0" smtClean="0"/>
              <a:t>ملاحظة</a:t>
            </a:r>
            <a:r>
              <a:rPr lang="ar-IQ" sz="1400" b="1" dirty="0"/>
              <a:t>:  صفة القصرة (لون غلاف البذرة) مرتبطة ايجابيا مع صفة لون الازهار </a:t>
            </a:r>
            <a:br>
              <a:rPr lang="ar-IQ" sz="1400" b="1" dirty="0"/>
            </a:br>
            <a:r>
              <a:rPr lang="ar-IQ" sz="1400" b="1" dirty="0"/>
              <a:t> </a:t>
            </a:r>
            <a:br>
              <a:rPr lang="ar-IQ" sz="1400" b="1" dirty="0"/>
            </a:br>
            <a:r>
              <a:rPr lang="ar-IQ" sz="1400" b="1" dirty="0"/>
              <a:t> فالبذور البيضاء تنتج ازهار بيضاء والبذور الرمادية عند زراعتها تعطي نباتات ازهارها قرمزية (بنفسجية). </a:t>
            </a:r>
            <a:br>
              <a:rPr lang="ar-IQ" sz="1400" b="1" dirty="0"/>
            </a:br>
            <a:r>
              <a:rPr lang="ar-IQ" sz="1400" b="1" dirty="0"/>
              <a:t>     اجرى مندل </a:t>
            </a:r>
            <a:r>
              <a:rPr lang="ar-IQ" sz="1400" b="1" dirty="0" err="1"/>
              <a:t>تهجيناته</a:t>
            </a:r>
            <a:r>
              <a:rPr lang="ar-IQ" sz="1400" b="1" dirty="0"/>
              <a:t> في دقة تامة ولكي يمنع حدوث التلقيح الذاتي في الازهار المراد تهجينها عمل على نزع المتك من تلك الازهار قبل نضجها الكامل،  وفي وقت اجراء التلقيح نقل حبوب اللقاح من الازهار المختارة كأب الى ميسم الزهرة الام ويطلق على التضريب الاولي بين أي </a:t>
            </a:r>
            <a:r>
              <a:rPr lang="ar-IQ" sz="1400" b="1" dirty="0" err="1"/>
              <a:t>ضريبن</a:t>
            </a:r>
            <a:r>
              <a:rPr lang="ar-IQ" sz="1400" b="1" dirty="0"/>
              <a:t> نقيين مختلفين بصفة واحدة او عدة صفات بالجيل الابوي </a:t>
            </a:r>
            <a:r>
              <a:rPr lang="en-US" sz="1400" b="1" dirty="0"/>
              <a:t>Parental generation  </a:t>
            </a:r>
            <a:r>
              <a:rPr lang="ar-IQ" sz="1400" b="1" dirty="0"/>
              <a:t>او (</a:t>
            </a:r>
            <a:r>
              <a:rPr lang="en-US" sz="1400" b="1" dirty="0"/>
              <a:t>P1) </a:t>
            </a:r>
            <a:r>
              <a:rPr lang="ar-IQ" sz="1400" b="1" dirty="0"/>
              <a:t>وتترك البذور المتكونة لتنضج على النبات،  وعند زراعة هذه البذور </a:t>
            </a:r>
            <a:r>
              <a:rPr lang="ar-IQ" sz="1400" b="1" dirty="0" err="1"/>
              <a:t>فانها</a:t>
            </a:r>
            <a:r>
              <a:rPr lang="ar-IQ" sz="1400" b="1" dirty="0"/>
              <a:t> تنمو الى نباتات تعرف بذرية الجيل الاول </a:t>
            </a:r>
            <a:r>
              <a:rPr lang="en-US" sz="1400" b="1" dirty="0"/>
              <a:t>Filial Generation  </a:t>
            </a:r>
            <a:r>
              <a:rPr lang="ar-IQ" sz="1400" b="1" dirty="0"/>
              <a:t>او (</a:t>
            </a:r>
            <a:r>
              <a:rPr lang="en-US" sz="1400" b="1" dirty="0"/>
              <a:t>F1) </a:t>
            </a:r>
            <a:r>
              <a:rPr lang="ar-IQ" sz="1400" b="1" dirty="0"/>
              <a:t>والتي تتلقح ذاتيا </a:t>
            </a:r>
            <a:r>
              <a:rPr lang="ar-IQ" sz="1400" b="1" dirty="0" err="1"/>
              <a:t>لانتاج</a:t>
            </a:r>
            <a:r>
              <a:rPr lang="ar-IQ" sz="1400" b="1" dirty="0"/>
              <a:t> بذور تشكل عند زراعتها ونموها ذرية الجيل الثاني </a:t>
            </a:r>
            <a:r>
              <a:rPr lang="en-US" sz="1400" b="1" dirty="0"/>
              <a:t>F2 Generation، </a:t>
            </a:r>
            <a:r>
              <a:rPr lang="ar-IQ" sz="1400" b="1" dirty="0"/>
              <a:t>ويمكن ان تستمر تجارب التهجين لعدة اجيال. كما اجرى مندل </a:t>
            </a:r>
            <a:r>
              <a:rPr lang="ar-IQ" sz="1400" b="1" dirty="0" err="1"/>
              <a:t>تضريبات</a:t>
            </a:r>
            <a:r>
              <a:rPr lang="ar-IQ" sz="1400" b="1" dirty="0"/>
              <a:t> رجعية ( </a:t>
            </a:r>
            <a:r>
              <a:rPr lang="en-US" sz="1400" b="1" dirty="0"/>
              <a:t>Back cross) </a:t>
            </a:r>
            <a:r>
              <a:rPr lang="ar-IQ" sz="1400" b="1" dirty="0"/>
              <a:t>ويتم هذا التضريب بين النسل الناتج من الهجن والاصناف النقية المستخدمة </a:t>
            </a:r>
            <a:r>
              <a:rPr lang="ar-IQ" sz="1400" b="1" dirty="0" err="1"/>
              <a:t>كاّباء</a:t>
            </a:r>
            <a:r>
              <a:rPr lang="ar-IQ" sz="1400" b="1" dirty="0"/>
              <a:t> .</a:t>
            </a:r>
            <a:br>
              <a:rPr lang="ar-IQ" sz="1400" b="1" dirty="0"/>
            </a:br>
            <a:r>
              <a:rPr lang="ar-IQ" sz="1400" b="1" dirty="0"/>
              <a:t>      وامتاز مندل بقدرته على التصميم الجيد لكل تجاربه وعلى تخيله لأبعاد كل تجربة والمشاكل التي يمكن ان تنتج عنها، ولاحظ ايضا ان الطقس والتربة وظروف الرطوبة تؤثر على نمو النباتات الا ان العامل الوراثي كان هو العامل الاساس في تجاربه. قدم مندل فرضيات لنتائجه والتي تعرف الان بقوانين مندل الوراثية، والتي تشمل مبدأين اساسيين هما الانعزال والتوزيع الحر للعوامل الوراثية . </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4783" y="836712"/>
            <a:ext cx="5392737" cy="1827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41751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20688"/>
            <a:ext cx="8229600" cy="4824536"/>
          </a:xfrm>
        </p:spPr>
        <p:txBody>
          <a:bodyPr>
            <a:normAutofit/>
          </a:bodyPr>
          <a:lstStyle/>
          <a:p>
            <a:pPr algn="r"/>
            <a:r>
              <a:rPr lang="ar-IQ" sz="1400" b="1" dirty="0"/>
              <a:t>اولاــ قانون مندل الاول :</a:t>
            </a:r>
            <a:br>
              <a:rPr lang="ar-IQ" sz="1400" b="1" dirty="0"/>
            </a:br>
            <a:r>
              <a:rPr lang="ar-IQ" sz="1400" b="1" dirty="0"/>
              <a:t>مبدا الانعزال </a:t>
            </a:r>
            <a:r>
              <a:rPr lang="en-US" sz="1400" b="1" dirty="0"/>
              <a:t>Principle of Segregation :</a:t>
            </a:r>
            <a:br>
              <a:rPr lang="en-US" sz="1400" b="1" dirty="0"/>
            </a:br>
            <a:r>
              <a:rPr lang="en-US" sz="1400" b="1" dirty="0"/>
              <a:t>       </a:t>
            </a:r>
            <a:r>
              <a:rPr lang="ar-IQ" sz="1400" b="1" dirty="0"/>
              <a:t>استمد مندل قانونه الاول وهو قانون انعزال الصفات من النتائج التي حصل عليها من تضريب نباتات </a:t>
            </a:r>
            <a:r>
              <a:rPr lang="ar-IQ" sz="1400" b="1" dirty="0" err="1"/>
              <a:t>البازاليا</a:t>
            </a:r>
            <a:r>
              <a:rPr lang="ar-IQ" sz="1400" b="1" dirty="0"/>
              <a:t> ذات الصفات النقية التي درسها، وهذا القانون يشير الى ان ] الصفات الوراثية تحدد بوحدات او عوامل (</a:t>
            </a:r>
            <a:r>
              <a:rPr lang="en-US" sz="1400" b="1" dirty="0"/>
              <a:t>Factors) </a:t>
            </a:r>
            <a:r>
              <a:rPr lang="ar-IQ" sz="1400" b="1" dirty="0"/>
              <a:t>والتي تنتقل من الاباء الى الابناء بواسطة الامشاج (الكميتات </a:t>
            </a:r>
            <a:r>
              <a:rPr lang="en-US" sz="1400" b="1" dirty="0"/>
              <a:t>Gametes)، </a:t>
            </a:r>
            <a:r>
              <a:rPr lang="ar-IQ" sz="1400" b="1" dirty="0"/>
              <a:t>وتكون هذه الوحدات او العوامل بصورة مزدوجة في الاباء وعند تكوين الامشاج او </a:t>
            </a:r>
            <a:r>
              <a:rPr lang="ar-IQ" sz="1400" b="1" dirty="0" err="1"/>
              <a:t>الكاميتات</a:t>
            </a:r>
            <a:r>
              <a:rPr lang="ar-IQ" sz="1400" b="1" dirty="0"/>
              <a:t> تنعزل هذه العوامل عن بعضها بحيث يحصل كل كميت على واحد من هذه الازواج [. وعند اتحاد الكميتات الذكرية والانثوية تعود هذه العوامل الى الاتحاد والازدواج لتكوين البيضة المخصبة </a:t>
            </a:r>
            <a:r>
              <a:rPr lang="ar-IQ" sz="1400" b="1" dirty="0" err="1"/>
              <a:t>الزايكوت</a:t>
            </a:r>
            <a:r>
              <a:rPr lang="ar-IQ" sz="1400" b="1" dirty="0"/>
              <a:t> (</a:t>
            </a:r>
            <a:r>
              <a:rPr lang="en-US" sz="1400" b="1" dirty="0"/>
              <a:t>Zygote)، </a:t>
            </a:r>
            <a:r>
              <a:rPr lang="ar-IQ" sz="1400" b="1" dirty="0"/>
              <a:t>ويظهر الجيل الاول حامل للصفة الســـــائدة او المتغلبة، اما الجيل الثاني فيظهر بنسـبة  3  سائد : 1متنحي.</a:t>
            </a:r>
            <a:br>
              <a:rPr lang="ar-IQ" sz="1400" b="1" dirty="0"/>
            </a:br>
            <a:r>
              <a:rPr lang="ar-IQ" sz="1400" b="1" dirty="0"/>
              <a:t>       واشار الى ان العوامل المختلفة للصفة مثلا طول الساق لا تمتزج ولا يؤثر احدها على الاخرى في الهجن الناتجة من افراد الجيل الاول بل انها تنعزل </a:t>
            </a:r>
            <a:r>
              <a:rPr lang="en-US" sz="1400" b="1" dirty="0"/>
              <a:t>Segregate </a:t>
            </a:r>
            <a:r>
              <a:rPr lang="ar-IQ" sz="1400" b="1" dirty="0"/>
              <a:t>ويذهب كل عامل الى كميت مختلف وهذه الكميتات تتحد بصورة عشوائية لتكون ابناء الجيل الثاني.                                                                     ولتوضح هذا </a:t>
            </a:r>
            <a:r>
              <a:rPr lang="ar-IQ" sz="1400" b="1" dirty="0" err="1"/>
              <a:t>المبدا</a:t>
            </a:r>
            <a:r>
              <a:rPr lang="ar-IQ" sz="1400" b="1" dirty="0"/>
              <a:t> تستعمل الحروف الهجائية كرموز للعوامل (الجينات) ولكل عامل من عوامل الصفات صورتان (</a:t>
            </a:r>
            <a:r>
              <a:rPr lang="en-US" sz="1400" b="1" dirty="0" err="1"/>
              <a:t>Allelomorphs</a:t>
            </a:r>
            <a:r>
              <a:rPr lang="en-US" sz="1400" b="1" dirty="0"/>
              <a:t>) </a:t>
            </a:r>
            <a:r>
              <a:rPr lang="ar-IQ" sz="1400" b="1" dirty="0"/>
              <a:t>تحتل كل منهما نفس الموقع على احد الكروموسومين المتماثلين، ويسمى كل فرد من هذه الصورتين </a:t>
            </a:r>
            <a:r>
              <a:rPr lang="ar-IQ" sz="1400" b="1" dirty="0" err="1"/>
              <a:t>أليل</a:t>
            </a:r>
            <a:r>
              <a:rPr lang="ar-IQ" sz="1400" b="1" dirty="0"/>
              <a:t> </a:t>
            </a:r>
            <a:r>
              <a:rPr lang="en-US" sz="1400" b="1" dirty="0"/>
              <a:t>Allele </a:t>
            </a:r>
            <a:r>
              <a:rPr lang="ar-IQ" sz="1400" b="1" dirty="0"/>
              <a:t>وعلى الرغم من عدم وجود قاعدة ثابتة للرموز في علم الوراثة فان العوامل تعتبر وحدات مطلقة اذ ان كلا منهما يمكن يرمز له </a:t>
            </a:r>
            <a:r>
              <a:rPr lang="ar-IQ" sz="1400" b="1" dirty="0" err="1"/>
              <a:t>بالاحرف</a:t>
            </a:r>
            <a:r>
              <a:rPr lang="ar-IQ" sz="1400" b="1" dirty="0"/>
              <a:t> </a:t>
            </a:r>
            <a:r>
              <a:rPr lang="en-US" sz="1400" b="1" dirty="0"/>
              <a:t>A </a:t>
            </a:r>
            <a:r>
              <a:rPr lang="ar-IQ" sz="1400" b="1" dirty="0"/>
              <a:t>او </a:t>
            </a:r>
            <a:r>
              <a:rPr lang="en-US" sz="1400" b="1" dirty="0"/>
              <a:t>B </a:t>
            </a:r>
            <a:r>
              <a:rPr lang="ar-IQ" sz="1400" b="1" dirty="0"/>
              <a:t>او أي حرف اخر ولكن عادة يشير الحرف الكبير الى الجين السائد والصغير الى المتنحي فاذا اخذنا الصفتين المتضادتين (الطول والقصر) لنبات البزاليا فان صفة الطول هي السائدة فيرمز لها بالرمز </a:t>
            </a:r>
            <a:r>
              <a:rPr lang="en-US" sz="1400" b="1" dirty="0"/>
              <a:t>D </a:t>
            </a:r>
            <a:r>
              <a:rPr lang="ar-IQ" sz="1400" b="1" dirty="0"/>
              <a:t>وحيث ان صفة القصر هي نتاج لطفرة وهي متنحية فيرمز لها بالرمز </a:t>
            </a:r>
            <a:r>
              <a:rPr lang="en-US" sz="1400" b="1" dirty="0"/>
              <a:t>d </a:t>
            </a:r>
            <a:r>
              <a:rPr lang="ar-IQ" sz="1400" b="1" dirty="0"/>
              <a:t>ولان  كل من الصفتين تنشا من اتحاد مشيجين فيرمز للنبات النقي طويل الساق بالرمز </a:t>
            </a:r>
            <a:r>
              <a:rPr lang="en-US" sz="1400" b="1" dirty="0"/>
              <a:t>DD </a:t>
            </a:r>
            <a:r>
              <a:rPr lang="ar-IQ" sz="1400" b="1" dirty="0"/>
              <a:t>وينتج نوع واحد من الامشاج </a:t>
            </a:r>
            <a:r>
              <a:rPr lang="en-US" sz="1400" b="1" dirty="0"/>
              <a:t>D </a:t>
            </a:r>
            <a:r>
              <a:rPr lang="ar-IQ" sz="1400" b="1" dirty="0"/>
              <a:t>ويرمز للنبات الهجين طويل الساق بالرمز </a:t>
            </a:r>
            <a:r>
              <a:rPr lang="en-US" sz="1400" b="1" dirty="0" err="1"/>
              <a:t>Dd</a:t>
            </a:r>
            <a:r>
              <a:rPr lang="en-US" sz="1400" b="1" dirty="0"/>
              <a:t> </a:t>
            </a:r>
            <a:r>
              <a:rPr lang="ar-IQ" sz="1400" b="1" dirty="0"/>
              <a:t>وينتج نوعين من الامشاج </a:t>
            </a:r>
            <a:r>
              <a:rPr lang="en-US" sz="1400" b="1" dirty="0"/>
              <a:t>D </a:t>
            </a:r>
            <a:r>
              <a:rPr lang="ar-IQ" sz="1400" b="1" dirty="0"/>
              <a:t>و</a:t>
            </a:r>
            <a:r>
              <a:rPr lang="en-US" sz="1400" b="1" dirty="0"/>
              <a:t>d </a:t>
            </a:r>
            <a:r>
              <a:rPr lang="ar-IQ" sz="1400" b="1" dirty="0"/>
              <a:t>ويرمز للنبات النقي قصير الساق بالرمز </a:t>
            </a:r>
            <a:r>
              <a:rPr lang="en-US" sz="1400" b="1" dirty="0" err="1"/>
              <a:t>dd</a:t>
            </a:r>
            <a:r>
              <a:rPr lang="en-US" sz="1400" b="1" dirty="0"/>
              <a:t> </a:t>
            </a:r>
            <a:r>
              <a:rPr lang="ar-IQ" sz="1400" b="1" dirty="0"/>
              <a:t>وينتج نوع واحد من الامشاج هو</a:t>
            </a:r>
            <a:r>
              <a:rPr lang="en-US" sz="1400" b="1" dirty="0"/>
              <a:t>d، </a:t>
            </a:r>
            <a:r>
              <a:rPr lang="ar-IQ" sz="1400" b="1" dirty="0"/>
              <a:t>فلو افترضنا ان تضريبا احادي الهجين قد تم بين نباتات البزاليا طويلة وقصيرة الساق فالنتائج المتوقعة لهذا التضريب تكون كما يلي :</a:t>
            </a:r>
            <a:br>
              <a:rPr lang="ar-IQ" sz="1400" b="1" dirty="0"/>
            </a:br>
            <a:r>
              <a:rPr lang="ar-IQ" sz="1400" b="1" dirty="0"/>
              <a:t/>
            </a:r>
            <a:br>
              <a:rPr lang="ar-IQ" sz="1400" b="1" dirty="0"/>
            </a:br>
            <a:endParaRPr lang="ar-IQ" sz="1400" b="1" dirty="0"/>
          </a:p>
        </p:txBody>
      </p:sp>
    </p:spTree>
    <p:extLst>
      <p:ext uri="{BB962C8B-B14F-4D97-AF65-F5344CB8AC3E}">
        <p14:creationId xmlns:p14="http://schemas.microsoft.com/office/powerpoint/2010/main" val="3819167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18658"/>
          </a:xfrm>
        </p:spPr>
        <p:txBody>
          <a:bodyPr>
            <a:normAutofit/>
          </a:bodyPr>
          <a:lstStyle/>
          <a:p>
            <a:r>
              <a:rPr lang="ar-IQ" sz="1400" b="1" dirty="0"/>
              <a:t>الاباء (</a:t>
            </a:r>
            <a:r>
              <a:rPr lang="en-US" sz="1400" b="1" dirty="0"/>
              <a:t>p1) :               </a:t>
            </a:r>
            <a:r>
              <a:rPr lang="ar-IQ" sz="1400" b="1" dirty="0"/>
              <a:t>طويلة الساق        ×       قصير الساق </a:t>
            </a:r>
            <a:br>
              <a:rPr lang="ar-IQ" sz="1400" b="1" dirty="0"/>
            </a:br>
            <a:r>
              <a:rPr lang="ar-IQ" sz="1400" b="1" dirty="0"/>
              <a:t>                                    </a:t>
            </a:r>
            <a:r>
              <a:rPr lang="en-US" sz="1400" b="1" dirty="0"/>
              <a:t>DD                         </a:t>
            </a:r>
            <a:r>
              <a:rPr lang="en-US" sz="1400" b="1" dirty="0" err="1"/>
              <a:t>dd</a:t>
            </a:r>
            <a:r>
              <a:rPr lang="en-US" sz="1400" b="1" dirty="0"/>
              <a:t> </a:t>
            </a:r>
            <a:br>
              <a:rPr lang="en-US" sz="1400" b="1" dirty="0"/>
            </a:br>
            <a:r>
              <a:rPr lang="ar-IQ" sz="1400" b="1" dirty="0"/>
              <a:t>امشاج الاباء                     </a:t>
            </a:r>
            <a:r>
              <a:rPr lang="en-US" sz="1400" b="1" dirty="0"/>
              <a:t>D))            ↓                (   (d </a:t>
            </a:r>
            <a:br>
              <a:rPr lang="en-US" sz="1400" b="1" dirty="0"/>
            </a:br>
            <a:r>
              <a:rPr lang="ar-IQ" sz="1400" b="1" dirty="0"/>
              <a:t>الجيل الاول </a:t>
            </a:r>
            <a:r>
              <a:rPr lang="en-US" sz="1400" b="1" dirty="0"/>
              <a:t>F1                                  </a:t>
            </a:r>
            <a:r>
              <a:rPr lang="en-US" sz="1400" b="1" dirty="0" err="1"/>
              <a:t>Dd</a:t>
            </a:r>
            <a:r>
              <a:rPr lang="en-US" sz="1400" b="1" dirty="0"/>
              <a:t> </a:t>
            </a:r>
            <a:br>
              <a:rPr lang="en-US" sz="1400" b="1" dirty="0"/>
            </a:br>
            <a:r>
              <a:rPr lang="en-US" sz="1400" b="1" dirty="0"/>
              <a:t>                                                 </a:t>
            </a:r>
            <a:r>
              <a:rPr lang="ar-IQ" sz="1400" b="1" dirty="0"/>
              <a:t>طويلة الساق </a:t>
            </a:r>
            <a:br>
              <a:rPr lang="ar-IQ" sz="1400" b="1" dirty="0"/>
            </a:br>
            <a:r>
              <a:rPr lang="en-US" sz="1400" b="1" dirty="0"/>
              <a:t>F1  × F1   (</a:t>
            </a:r>
            <a:r>
              <a:rPr lang="ar-IQ" sz="1400" b="1" dirty="0"/>
              <a:t>اخصاب ذاتي)          </a:t>
            </a:r>
            <a:r>
              <a:rPr lang="en-US" sz="1400" b="1" dirty="0" err="1"/>
              <a:t>Dd</a:t>
            </a:r>
            <a:r>
              <a:rPr lang="en-US" sz="1400" b="1" dirty="0"/>
              <a:t>        ×       </a:t>
            </a:r>
            <a:r>
              <a:rPr lang="en-US" sz="1400" b="1" dirty="0" err="1"/>
              <a:t>Dd</a:t>
            </a:r>
            <a:r>
              <a:rPr lang="en-US" sz="1400" b="1" dirty="0"/>
              <a:t> </a:t>
            </a:r>
            <a:br>
              <a:rPr lang="en-US" sz="1400" b="1" dirty="0"/>
            </a:br>
            <a:r>
              <a:rPr lang="ar-IQ" sz="1400" b="1" dirty="0"/>
              <a:t>طويل الساق   ×   طويلة الساق      ↓                    ↓</a:t>
            </a:r>
            <a:br>
              <a:rPr lang="ar-IQ" sz="1400" b="1" dirty="0"/>
            </a:br>
            <a:r>
              <a:rPr lang="ar-IQ" sz="1400" b="1" dirty="0"/>
              <a:t/>
            </a:r>
            <a:br>
              <a:rPr lang="ar-IQ" sz="1400" b="1" dirty="0"/>
            </a:br>
            <a:r>
              <a:rPr lang="ar-IQ" sz="1400" b="1" dirty="0"/>
              <a:t>امشاج الجيل الاول </a:t>
            </a:r>
            <a:r>
              <a:rPr lang="en-US" sz="1400" b="1" dirty="0"/>
              <a:t>F1            (d) (D)            (d) (D) </a:t>
            </a:r>
            <a:br>
              <a:rPr lang="en-US" sz="1400" b="1" dirty="0"/>
            </a:br>
            <a:r>
              <a:rPr lang="en-US" sz="1400" b="1" dirty="0"/>
              <a:t/>
            </a:r>
            <a:br>
              <a:rPr lang="en-US" sz="1400" b="1" dirty="0"/>
            </a:br>
            <a:r>
              <a:rPr lang="ar-IQ" sz="1400" b="1" dirty="0" smtClean="0"/>
              <a:t/>
            </a:r>
            <a:br>
              <a:rPr lang="ar-IQ" sz="1400" b="1" dirty="0" smtClean="0"/>
            </a:br>
            <a:r>
              <a:rPr lang="ar-IQ" sz="1400" b="1" dirty="0"/>
              <a:t/>
            </a:r>
            <a:br>
              <a:rPr lang="ar-IQ" sz="1400" b="1" dirty="0"/>
            </a:br>
            <a:r>
              <a:rPr lang="ar-IQ" sz="1400" b="1" dirty="0" smtClean="0"/>
              <a:t/>
            </a:r>
            <a:br>
              <a:rPr lang="ar-IQ" sz="1400" b="1" dirty="0" smtClean="0"/>
            </a:br>
            <a:r>
              <a:rPr lang="ar-IQ" sz="1400" b="1" dirty="0"/>
              <a:t/>
            </a:r>
            <a:br>
              <a:rPr lang="ar-IQ" sz="1400" b="1" dirty="0"/>
            </a:br>
            <a:r>
              <a:rPr lang="ar-IQ" sz="1400" b="1" dirty="0" smtClean="0"/>
              <a:t/>
            </a:r>
            <a:br>
              <a:rPr lang="ar-IQ" sz="1400" b="1" dirty="0" smtClean="0"/>
            </a:br>
            <a:r>
              <a:rPr lang="ar-IQ" sz="1400" b="1" dirty="0"/>
              <a:t/>
            </a:r>
            <a:br>
              <a:rPr lang="ar-IQ" sz="1400" b="1" dirty="0"/>
            </a:br>
            <a:r>
              <a:rPr lang="ar-IQ" sz="1400" b="1" dirty="0" smtClean="0"/>
              <a:t/>
            </a:r>
            <a:br>
              <a:rPr lang="ar-IQ" sz="1400" b="1" dirty="0" smtClean="0"/>
            </a:br>
            <a:r>
              <a:rPr lang="ar-IQ" sz="1400" b="1" dirty="0"/>
              <a:t/>
            </a:r>
            <a:br>
              <a:rPr lang="ar-IQ" sz="1400" b="1" dirty="0"/>
            </a:br>
            <a:r>
              <a:rPr lang="en-US" sz="1400" b="1" dirty="0"/>
              <a:t/>
            </a:r>
            <a:br>
              <a:rPr lang="en-US" sz="1400" b="1" dirty="0"/>
            </a:br>
            <a:r>
              <a:rPr lang="en-US" sz="1400" b="1" dirty="0"/>
              <a:t/>
            </a:r>
            <a:br>
              <a:rPr lang="en-US" sz="1400" b="1" dirty="0"/>
            </a:br>
            <a:r>
              <a:rPr lang="ar-IQ" sz="1400" b="1" dirty="0"/>
              <a:t>ستكون النسبة 3: 1 أي ثلاثة طويلة الساق و1 قصيرة الساق .</a:t>
            </a:r>
            <a:br>
              <a:rPr lang="ar-IQ" sz="1400" b="1" dirty="0"/>
            </a:br>
            <a:r>
              <a:rPr lang="ar-IQ" sz="1400" b="1" dirty="0"/>
              <a:t/>
            </a:r>
            <a:br>
              <a:rPr lang="ar-IQ" sz="1400" b="1" dirty="0"/>
            </a:br>
            <a:endParaRPr lang="ar-IQ" sz="1400" b="1" dirty="0"/>
          </a:p>
        </p:txBody>
      </p:sp>
      <p:pic>
        <p:nvPicPr>
          <p:cNvPr id="3073"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74838" y="3140968"/>
            <a:ext cx="5392737" cy="142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98017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rmAutofit/>
          </a:bodyPr>
          <a:lstStyle/>
          <a:p>
            <a:pPr algn="r"/>
            <a:r>
              <a:rPr lang="ar-IQ" sz="1400" b="1" dirty="0"/>
              <a:t>ومن الضروري هنا </a:t>
            </a:r>
            <a:r>
              <a:rPr lang="ar-IQ" sz="1400" b="1" dirty="0" err="1"/>
              <a:t>التاكيد</a:t>
            </a:r>
            <a:r>
              <a:rPr lang="ar-IQ" sz="1400" b="1" dirty="0"/>
              <a:t> على ان النسبة 1:3 تتطلب توفر بعض الظواهر والشروط لتحقيق هذه النسبة وتعرف بفرضيات قانون مندل الاول وهي : </a:t>
            </a:r>
            <a:br>
              <a:rPr lang="ar-IQ" sz="1400" b="1" dirty="0"/>
            </a:br>
            <a:r>
              <a:rPr lang="ar-IQ" sz="1400" b="1" dirty="0"/>
              <a:t>1- جميع الكميتات والزيجات تكون ذات حيوية متساوية (</a:t>
            </a:r>
            <a:r>
              <a:rPr lang="en-US" sz="1400" b="1" dirty="0"/>
              <a:t>Equal Viability) </a:t>
            </a:r>
            <a:br>
              <a:rPr lang="en-US" sz="1400" b="1" dirty="0"/>
            </a:br>
            <a:r>
              <a:rPr lang="en-US" sz="1400" b="1" dirty="0"/>
              <a:t>2- </a:t>
            </a:r>
            <a:r>
              <a:rPr lang="ar-IQ" sz="1400" b="1" dirty="0"/>
              <a:t>تتحد الكميتات مع بعضها بطريقة عشوائية وبلا تفضيل (</a:t>
            </a:r>
            <a:r>
              <a:rPr lang="en-US" sz="1400" b="1" dirty="0"/>
              <a:t>Randomness) </a:t>
            </a:r>
            <a:br>
              <a:rPr lang="en-US" sz="1400" b="1" dirty="0"/>
            </a:br>
            <a:r>
              <a:rPr lang="en-US" sz="1400" b="1" dirty="0"/>
              <a:t>3- </a:t>
            </a:r>
            <a:r>
              <a:rPr lang="ar-IQ" sz="1400" b="1" dirty="0"/>
              <a:t>وجود السيادة التامة في الصفة (</a:t>
            </a:r>
            <a:r>
              <a:rPr lang="en-US" sz="1400" b="1" dirty="0"/>
              <a:t>Dominance) </a:t>
            </a:r>
            <a:br>
              <a:rPr lang="en-US" sz="1400" b="1" dirty="0"/>
            </a:br>
            <a:r>
              <a:rPr lang="en-US" sz="1400" b="1" dirty="0"/>
              <a:t>4- </a:t>
            </a:r>
            <a:r>
              <a:rPr lang="ar-IQ" sz="1400" b="1" dirty="0"/>
              <a:t>تتحدد الصفة بزوج واحد من الجينات (</a:t>
            </a:r>
            <a:r>
              <a:rPr lang="en-US" sz="1400" b="1" dirty="0"/>
              <a:t>Diploid) </a:t>
            </a:r>
            <a:br>
              <a:rPr lang="en-US" sz="1400" b="1" dirty="0"/>
            </a:br>
            <a:r>
              <a:rPr lang="en-US" sz="1400" b="1" dirty="0"/>
              <a:t/>
            </a:r>
            <a:br>
              <a:rPr lang="en-US" sz="1400" b="1" dirty="0"/>
            </a:br>
            <a:r>
              <a:rPr lang="ar-IQ" sz="1400" b="1" dirty="0"/>
              <a:t>الشكل(الطراز) المظهري والتركيب الوراثي :</a:t>
            </a:r>
            <a:br>
              <a:rPr lang="ar-IQ" sz="1400" b="1" dirty="0"/>
            </a:br>
            <a:r>
              <a:rPr lang="ar-IQ" sz="1400" b="1" dirty="0"/>
              <a:t>      يطلق مصطلح الشكل المظهري (</a:t>
            </a:r>
            <a:r>
              <a:rPr lang="en-US" sz="1400" b="1" dirty="0"/>
              <a:t>Phenotype) </a:t>
            </a:r>
            <a:r>
              <a:rPr lang="ar-IQ" sz="1400" b="1" dirty="0"/>
              <a:t>على شكل الكائن الحي الخارجي بالنسبة لصفة واحدة او لمجموعة من الصفات فالشكل المظهري هو أي صفة متغيرة او واضحة وقابلة للتقدير وموجودة في الكائن الحي ومثال ذلك طول الساق ولون الازهار، ويمكن القول ان الشكل المظهري هو محصلة نواتج الجين المعبر عنها في بيئة معينة. </a:t>
            </a:r>
            <a:br>
              <a:rPr lang="ar-IQ" sz="1400" b="1" dirty="0"/>
            </a:br>
            <a:r>
              <a:rPr lang="ar-IQ" sz="1400" b="1" dirty="0"/>
              <a:t>التركيب الوراثي (</a:t>
            </a:r>
            <a:r>
              <a:rPr lang="en-US" sz="1400" b="1" dirty="0"/>
              <a:t>Genotype): </a:t>
            </a:r>
            <a:r>
              <a:rPr lang="ar-IQ" sz="1400" b="1" dirty="0"/>
              <a:t>هو مجموعة العوامل الوراثية (الجينات) التي يحملها الفرد لصفة واحدة أو لمجموعة من الصفات. ويتحدد التركيب الوراثي عند الاخصاب و يحمله الكائن الحي بلا تغيير (</a:t>
            </a:r>
            <a:r>
              <a:rPr lang="ar-IQ" sz="1400" b="1" dirty="0" err="1"/>
              <a:t>بأستثناء</a:t>
            </a:r>
            <a:r>
              <a:rPr lang="ar-IQ" sz="1400" b="1" dirty="0"/>
              <a:t> الطفرات الوراثية) طيلة حياته، ويكون التركيب الوراثي على نوعين : </a:t>
            </a:r>
            <a:br>
              <a:rPr lang="ar-IQ" sz="1400" b="1" dirty="0"/>
            </a:br>
            <a:r>
              <a:rPr lang="ar-IQ" sz="1400" b="1" dirty="0"/>
              <a:t>1- متماثل الزيجة (</a:t>
            </a:r>
            <a:r>
              <a:rPr lang="en-US" sz="1400" b="1" dirty="0"/>
              <a:t>Homozygous) </a:t>
            </a:r>
            <a:r>
              <a:rPr lang="ar-IQ" sz="1400" b="1" dirty="0"/>
              <a:t>وينتج من اتحاد كميتين يحملان أليلات متماثلة </a:t>
            </a:r>
            <a:r>
              <a:rPr lang="en-US" sz="1400" b="1" dirty="0"/>
              <a:t>Identical Alleles  </a:t>
            </a:r>
            <a:r>
              <a:rPr lang="ar-IQ" sz="1400" b="1" dirty="0"/>
              <a:t>وينتج نوعاً واحداً من الأليلات المحمولة في الكميتات ويعد التركيب الوراثي نقيا او متماثلاً .</a:t>
            </a:r>
            <a:br>
              <a:rPr lang="ar-IQ" sz="1400" b="1" dirty="0"/>
            </a:br>
            <a:r>
              <a:rPr lang="ar-IQ" sz="1400" b="1" dirty="0"/>
              <a:t>2- متباين الزيجة </a:t>
            </a:r>
            <a:r>
              <a:rPr lang="en-US" sz="1400" b="1" dirty="0"/>
              <a:t>Heterozygous)) </a:t>
            </a:r>
            <a:r>
              <a:rPr lang="ar-IQ" sz="1400" b="1" dirty="0"/>
              <a:t>وهو التركيب الوراثي الخليط او الهجين (</a:t>
            </a:r>
            <a:r>
              <a:rPr lang="en-US" sz="1400" b="1" dirty="0"/>
              <a:t>Hybrid) </a:t>
            </a:r>
            <a:r>
              <a:rPr lang="ar-IQ" sz="1400" b="1" dirty="0"/>
              <a:t>وينتج عند اتحاد كميتين يحملان </a:t>
            </a:r>
            <a:r>
              <a:rPr lang="ar-IQ" sz="1400" b="1" dirty="0" err="1"/>
              <a:t>اليلين</a:t>
            </a:r>
            <a:r>
              <a:rPr lang="ar-IQ" sz="1400" b="1" dirty="0"/>
              <a:t> مختلفين ويعطي نوعين مختلفين من الكميتات، وتعد  صفة الهجين (</a:t>
            </a:r>
            <a:r>
              <a:rPr lang="en-US" sz="1400" b="1" dirty="0"/>
              <a:t>Hybrid) </a:t>
            </a:r>
            <a:r>
              <a:rPr lang="ar-IQ" sz="1400" b="1" dirty="0"/>
              <a:t>مرادفة للفرد ذو التركيب الوراثي متباين الزيجة (الخليط).                   </a:t>
            </a:r>
            <a:br>
              <a:rPr lang="ar-IQ" sz="1400" b="1" dirty="0"/>
            </a:br>
            <a:r>
              <a:rPr lang="ar-IQ" sz="1400" b="1" dirty="0"/>
              <a:t> </a:t>
            </a:r>
            <a:br>
              <a:rPr lang="ar-IQ" sz="1400" b="1" dirty="0"/>
            </a:br>
            <a:r>
              <a:rPr lang="ar-IQ" sz="1400" b="1" dirty="0"/>
              <a:t>      ولغرض التعرف على التركيب الوراثي للصفة السائدة في الجيل الأول أجرى مندل تجارب أخرى لدعم استنتاجاًته، حيث يتشابه التركب الوراثي النقي السائد مع التركيب الوراثي الخليط أو الهجين من حيث الشكل ألمظهري، فصفة طول الساق ذي التركيب الوراثي ((</a:t>
            </a:r>
            <a:r>
              <a:rPr lang="en-US" sz="1400" b="1" dirty="0"/>
              <a:t>DD  </a:t>
            </a:r>
            <a:r>
              <a:rPr lang="ar-IQ" sz="1400" b="1" dirty="0"/>
              <a:t>تملك نفس الشكل المظهري للتركيب الوراثي الهجين (</a:t>
            </a:r>
            <a:r>
              <a:rPr lang="en-US" sz="1400" b="1" dirty="0" err="1"/>
              <a:t>Dd</a:t>
            </a:r>
            <a:r>
              <a:rPr lang="en-US" sz="1400" b="1" dirty="0"/>
              <a:t> ) </a:t>
            </a:r>
            <a:r>
              <a:rPr lang="ar-IQ" sz="1400" b="1" dirty="0"/>
              <a:t>ولغرض معرفة التركيب الوراثي الدقيق يجرى تضريب يعرف باسم التضريب الاختباري (</a:t>
            </a:r>
            <a:r>
              <a:rPr lang="en-US" sz="1400" b="1" dirty="0"/>
              <a:t>Testcross) . </a:t>
            </a:r>
            <a:br>
              <a:rPr lang="en-US" sz="1400" b="1" dirty="0"/>
            </a:br>
            <a:r>
              <a:rPr lang="en-US" sz="1400" b="1" dirty="0"/>
              <a:t>     </a:t>
            </a:r>
            <a:r>
              <a:rPr lang="ar-IQ" sz="1400" b="1" dirty="0"/>
              <a:t>في تضريب الاختبار هناك احتمالين للتركيب الوراثي : </a:t>
            </a:r>
            <a:br>
              <a:rPr lang="ar-IQ" sz="1400" b="1" dirty="0"/>
            </a:br>
            <a:r>
              <a:rPr lang="ar-IQ" sz="1400" b="1" dirty="0"/>
              <a:t>1- فاذا كان التركيب الوراثي المجهول متماثل الزيجة سائد (</a:t>
            </a:r>
            <a:r>
              <a:rPr lang="en-US" sz="1400" b="1" dirty="0"/>
              <a:t>AA) </a:t>
            </a:r>
            <a:r>
              <a:rPr lang="ar-IQ" sz="1400" b="1" dirty="0"/>
              <a:t>فانه يعطي نوع واحد من الكميتات وهي (</a:t>
            </a:r>
            <a:r>
              <a:rPr lang="en-US" sz="1400" b="1" dirty="0"/>
              <a:t>A) </a:t>
            </a:r>
            <a:r>
              <a:rPr lang="ar-IQ" sz="1400" b="1" dirty="0"/>
              <a:t>وعند تضريبه مع الاب المتنحي النقي (</a:t>
            </a:r>
            <a:r>
              <a:rPr lang="en-US" sz="1400" b="1" dirty="0" err="1"/>
              <a:t>aa</a:t>
            </a:r>
            <a:r>
              <a:rPr lang="en-US" sz="1400" b="1" dirty="0"/>
              <a:t>) </a:t>
            </a:r>
            <a:r>
              <a:rPr lang="ar-IQ" sz="1400" b="1" dirty="0"/>
              <a:t>والذي يعطي أيضا  نوع واحد من الكميتات (</a:t>
            </a:r>
            <a:r>
              <a:rPr lang="en-US" sz="1400" b="1" dirty="0"/>
              <a:t>a) </a:t>
            </a:r>
            <a:r>
              <a:rPr lang="ar-IQ" sz="1400" b="1" dirty="0"/>
              <a:t>فسوف تكون جميع الذرية الناتجة حاملة للصفة السائدة وبتركيب وراثي خليط (هجين</a:t>
            </a:r>
            <a:r>
              <a:rPr lang="en-US" sz="1400" b="1" dirty="0" err="1"/>
              <a:t>Aa</a:t>
            </a:r>
            <a:r>
              <a:rPr lang="en-US" sz="1400" b="1" dirty="0"/>
              <a:t> ) </a:t>
            </a:r>
            <a:r>
              <a:rPr lang="ar-IQ" sz="1400" b="1" dirty="0"/>
              <a:t>وكالاّتي : </a:t>
            </a:r>
            <a:br>
              <a:rPr lang="ar-IQ" sz="1400" b="1" dirty="0"/>
            </a:br>
            <a:r>
              <a:rPr lang="ar-IQ" sz="1400" b="1" dirty="0"/>
              <a:t>         </a:t>
            </a:r>
            <a:r>
              <a:rPr lang="en-US" sz="1400" b="1" dirty="0"/>
              <a:t>AA → (A)  ×  (a) → </a:t>
            </a:r>
            <a:r>
              <a:rPr lang="en-US" sz="1400" b="1" dirty="0" err="1"/>
              <a:t>Aa</a:t>
            </a:r>
            <a:r>
              <a:rPr lang="en-US" sz="1400" b="1" dirty="0"/>
              <a:t> 100%</a:t>
            </a:r>
            <a:br>
              <a:rPr lang="en-US" sz="1400" b="1" dirty="0"/>
            </a:br>
            <a:endParaRPr lang="ar-IQ" sz="1400" b="1" dirty="0"/>
          </a:p>
        </p:txBody>
      </p:sp>
    </p:spTree>
    <p:extLst>
      <p:ext uri="{BB962C8B-B14F-4D97-AF65-F5344CB8AC3E}">
        <p14:creationId xmlns:p14="http://schemas.microsoft.com/office/powerpoint/2010/main" val="1886446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29615"/>
            <a:ext cx="8229600" cy="6552728"/>
          </a:xfrm>
        </p:spPr>
        <p:txBody>
          <a:bodyPr>
            <a:noAutofit/>
          </a:bodyPr>
          <a:lstStyle/>
          <a:p>
            <a:pPr algn="r"/>
            <a:r>
              <a:rPr lang="ar-IQ" sz="1400" b="1" dirty="0"/>
              <a:t>2- اما اذا كان التركيب الوراثي الهجين المجهول متباين الزيجة (</a:t>
            </a:r>
            <a:r>
              <a:rPr lang="en-US" sz="1400" b="1" dirty="0" err="1"/>
              <a:t>Aa</a:t>
            </a:r>
            <a:r>
              <a:rPr lang="en-US" sz="1400" b="1" dirty="0"/>
              <a:t>) </a:t>
            </a:r>
            <a:r>
              <a:rPr lang="ar-IQ" sz="1400" b="1" dirty="0"/>
              <a:t>فانه يعطي نوعين من الكميتات وهي (</a:t>
            </a:r>
            <a:r>
              <a:rPr lang="en-US" sz="1400" b="1" dirty="0"/>
              <a:t>A) </a:t>
            </a:r>
            <a:r>
              <a:rPr lang="ar-IQ" sz="1400" b="1" dirty="0"/>
              <a:t>و (</a:t>
            </a:r>
            <a:r>
              <a:rPr lang="en-US" sz="1400" b="1" dirty="0"/>
              <a:t>a) </a:t>
            </a:r>
            <a:r>
              <a:rPr lang="ar-IQ" sz="1400" b="1" dirty="0"/>
              <a:t>وعند تضريبه مع الاب المتنحي (</a:t>
            </a:r>
            <a:r>
              <a:rPr lang="en-US" sz="1400" b="1" dirty="0" err="1"/>
              <a:t>aa</a:t>
            </a:r>
            <a:r>
              <a:rPr lang="en-US" sz="1400" b="1" dirty="0"/>
              <a:t>) </a:t>
            </a:r>
            <a:r>
              <a:rPr lang="ar-IQ" sz="1400" b="1" dirty="0"/>
              <a:t>والذي يعطي نوع واحد من الكميتات (</a:t>
            </a:r>
            <a:r>
              <a:rPr lang="en-US" sz="1400" b="1" dirty="0"/>
              <a:t>a) </a:t>
            </a:r>
            <a:r>
              <a:rPr lang="ar-IQ" sz="1400" b="1" dirty="0"/>
              <a:t>فسوف تكون نصف الذرية الناتجة حاملة للصفة السائدة والنصف الاخر حاملة الصفة المتنحية  وكاللاتي : </a:t>
            </a:r>
            <a:br>
              <a:rPr lang="ar-IQ" sz="1400" b="1" dirty="0"/>
            </a:br>
            <a:r>
              <a:rPr lang="en-US" sz="1400" b="1" dirty="0" err="1"/>
              <a:t>aa</a:t>
            </a:r>
            <a:r>
              <a:rPr lang="en-US" sz="1400" b="1" dirty="0"/>
              <a:t> 50%                           +50% </a:t>
            </a:r>
            <a:r>
              <a:rPr lang="en-US" sz="1400" b="1" dirty="0" err="1"/>
              <a:t>Aa</a:t>
            </a:r>
            <a:r>
              <a:rPr lang="en-US" sz="1400" b="1" dirty="0"/>
              <a:t> =( a) ×} A)+ (a))   {→  </a:t>
            </a:r>
            <a:r>
              <a:rPr lang="en-US" sz="1400" b="1" dirty="0" err="1"/>
              <a:t>Aa</a:t>
            </a:r>
            <a:r>
              <a:rPr lang="en-US" sz="1400" b="1" dirty="0"/>
              <a:t>          </a:t>
            </a:r>
            <a:br>
              <a:rPr lang="en-US" sz="1400" b="1" dirty="0"/>
            </a:br>
            <a:r>
              <a:rPr lang="ar-IQ" sz="1400" b="1" dirty="0"/>
              <a:t>وللتضريب الاختباري اهمية كبيرة في علم الوراثة ويستعمل في برامج التربية العملية لتعيين الشكل الوراثي لفرد ما والذي قد يحمل اليلات متنحية والتي يختفي تأثيرها تحت تأثير الاليلات السائدة . </a:t>
            </a:r>
            <a:br>
              <a:rPr lang="ar-IQ" sz="1400" b="1" dirty="0"/>
            </a:br>
            <a:r>
              <a:rPr lang="ar-IQ" sz="1400" b="1" dirty="0"/>
              <a:t>التضريب العكسي </a:t>
            </a:r>
            <a:r>
              <a:rPr lang="en-US" sz="1400" b="1" dirty="0"/>
              <a:t>Backcross :</a:t>
            </a:r>
            <a:br>
              <a:rPr lang="en-US" sz="1400" b="1" dirty="0"/>
            </a:br>
            <a:r>
              <a:rPr lang="en-US" sz="1400" b="1" dirty="0"/>
              <a:t>      </a:t>
            </a:r>
            <a:r>
              <a:rPr lang="ar-IQ" sz="1400" b="1" dirty="0"/>
              <a:t>يرد مصطلح التضريب العكسي في عدد كبير من مصادر وكتب الوراثة بصيغة المرادف لتضريب الاختبار </a:t>
            </a:r>
            <a:r>
              <a:rPr lang="en-US" sz="1400" b="1" dirty="0"/>
              <a:t>Testcross، </a:t>
            </a:r>
            <a:r>
              <a:rPr lang="ar-IQ" sz="1400" b="1" dirty="0"/>
              <a:t>في حين تشير مصادر اخرى الى ان التضريب العكسي يتضمن تزاوج احد افراد نسل الجيل الاول (</a:t>
            </a:r>
            <a:r>
              <a:rPr lang="en-US" sz="1400" b="1" dirty="0"/>
              <a:t>F1) </a:t>
            </a:r>
            <a:r>
              <a:rPr lang="ar-IQ" sz="1400" b="1" dirty="0"/>
              <a:t>رجعيا مع احد ابويه او مع افراد لهم  تركيب وراثي يماثل تركيب الوراثي احد الابوين . </a:t>
            </a:r>
            <a:br>
              <a:rPr lang="ar-IQ" sz="1400" b="1" dirty="0"/>
            </a:br>
            <a:r>
              <a:rPr lang="ar-IQ" sz="1400" b="1" dirty="0" err="1"/>
              <a:t>تضريبات</a:t>
            </a:r>
            <a:r>
              <a:rPr lang="ar-IQ" sz="1400" b="1" dirty="0"/>
              <a:t> احادية الهجين </a:t>
            </a:r>
            <a:r>
              <a:rPr lang="en-US" sz="1400" b="1" dirty="0"/>
              <a:t>Monohybrid Crosses :</a:t>
            </a:r>
            <a:br>
              <a:rPr lang="en-US" sz="1400" b="1" dirty="0"/>
            </a:br>
            <a:r>
              <a:rPr lang="en-US" sz="1400" b="1" dirty="0"/>
              <a:t>     </a:t>
            </a:r>
            <a:r>
              <a:rPr lang="ar-IQ" sz="1400" b="1" dirty="0"/>
              <a:t>تتكون الهجن من تضريب فردين مختلفين وراثيا فمثلا التضريب (</a:t>
            </a:r>
            <a:r>
              <a:rPr lang="en-US" sz="1400" b="1" dirty="0" err="1"/>
              <a:t>AA×aa</a:t>
            </a:r>
            <a:r>
              <a:rPr lang="en-US" sz="1400" b="1" dirty="0"/>
              <a:t>) </a:t>
            </a:r>
            <a:r>
              <a:rPr lang="ar-IQ" sz="1400" b="1" dirty="0"/>
              <a:t>والمتضمن                                                                                                                              اباء مختلفة بزوج واحد من الاليلات يطلق عليها </a:t>
            </a:r>
            <a:r>
              <a:rPr lang="ar-IQ" sz="1400" b="1" dirty="0" err="1"/>
              <a:t>تضريبات</a:t>
            </a:r>
            <a:r>
              <a:rPr lang="ar-IQ" sz="1400" b="1" dirty="0"/>
              <a:t> احادية الهجين متباين الزيجة لزوج واحد من الاليلات وتعد هذه التضاربات اساساً للوراثة المندلية . </a:t>
            </a:r>
            <a:br>
              <a:rPr lang="ar-IQ" sz="1400" b="1" dirty="0"/>
            </a:br>
            <a:r>
              <a:rPr lang="ar-IQ" sz="1400" b="1" dirty="0"/>
              <a:t>تحويرات النسبة المندلية للشكل المظهري 1:3 </a:t>
            </a:r>
            <a:br>
              <a:rPr lang="ar-IQ" sz="1400" b="1" dirty="0"/>
            </a:br>
            <a:r>
              <a:rPr lang="ar-IQ" sz="1400" b="1" dirty="0"/>
              <a:t>      على الرغم من سريان قانون الانعزال في كثير من الكائنات الحية وعلى الصفات متعددة فان عدد من الحالات تظهر شذوذاً عن النسبة المندلية المتوقعة وهذا يعني اما ظهور صفات جديدة غير موجودة في الأبوين ، او ان تكون الصفة حالة وسطية بين صفة الابوين وهذا له علاقة بموضع السيادة .</a:t>
            </a:r>
            <a:br>
              <a:rPr lang="ar-IQ" sz="1400" b="1" dirty="0"/>
            </a:br>
            <a:r>
              <a:rPr lang="ar-IQ" sz="1400" b="1" dirty="0"/>
              <a:t>انواع السيادة </a:t>
            </a:r>
            <a:r>
              <a:rPr lang="en-US" sz="1400" b="1" dirty="0"/>
              <a:t>Types of Dominance</a:t>
            </a:r>
            <a:br>
              <a:rPr lang="en-US" sz="1400" b="1" dirty="0"/>
            </a:br>
            <a:r>
              <a:rPr lang="en-US" sz="1400" b="1" dirty="0"/>
              <a:t>      </a:t>
            </a:r>
            <a:r>
              <a:rPr lang="ar-IQ" sz="1400" b="1" dirty="0"/>
              <a:t>تمكن الباحثون من اكتشاف انواع اخرى من السيادة التي ادت الى ظهور نسب مختلفة </a:t>
            </a:r>
            <a:r>
              <a:rPr lang="ar-IQ" sz="1400" b="1" dirty="0" err="1"/>
              <a:t>للانماط</a:t>
            </a:r>
            <a:r>
              <a:rPr lang="ar-IQ" sz="1400" b="1" dirty="0"/>
              <a:t> المظهرية في الجيل الثاني </a:t>
            </a:r>
            <a:r>
              <a:rPr lang="en-US" sz="1400" b="1" dirty="0"/>
              <a:t>F2 </a:t>
            </a:r>
            <a:r>
              <a:rPr lang="ar-IQ" sz="1400" b="1" dirty="0"/>
              <a:t>تختلف عن النسب المندلية والتي تخضع صفاتها المتضادة الى السيادة الكاملة . وهناك عدة انواع للسيادة منها : </a:t>
            </a:r>
            <a:br>
              <a:rPr lang="ar-IQ" sz="1400" b="1" dirty="0"/>
            </a:br>
            <a:r>
              <a:rPr lang="ar-IQ" sz="1400" b="1" dirty="0"/>
              <a:t>1-	السيادة الكاملة </a:t>
            </a:r>
            <a:r>
              <a:rPr lang="en-US" sz="1400" b="1" dirty="0"/>
              <a:t>Complete Dominance  :</a:t>
            </a:r>
            <a:br>
              <a:rPr lang="en-US" sz="1400" b="1" dirty="0"/>
            </a:br>
            <a:r>
              <a:rPr lang="ar-IQ" sz="1400" b="1" dirty="0"/>
              <a:t>في هذا النوع من السيادة يكون متباين الزيجة (</a:t>
            </a:r>
            <a:r>
              <a:rPr lang="en-US" sz="1400" b="1" dirty="0" err="1"/>
              <a:t>Aa</a:t>
            </a:r>
            <a:r>
              <a:rPr lang="en-US" sz="1400" b="1" dirty="0"/>
              <a:t>) </a:t>
            </a:r>
            <a:r>
              <a:rPr lang="ar-IQ" sz="1400" b="1" dirty="0"/>
              <a:t>له نفس النمط المظهري لمتماثل الزيجة (</a:t>
            </a:r>
            <a:r>
              <a:rPr lang="en-US" sz="1400" b="1" dirty="0"/>
              <a:t>AA) </a:t>
            </a:r>
            <a:r>
              <a:rPr lang="ar-IQ" sz="1400" b="1" dirty="0"/>
              <a:t>أي ان الجين المتنحي (</a:t>
            </a:r>
            <a:r>
              <a:rPr lang="en-US" sz="1400" b="1" dirty="0"/>
              <a:t>a) </a:t>
            </a:r>
            <a:r>
              <a:rPr lang="ar-IQ" sz="1400" b="1" dirty="0"/>
              <a:t>موجود ولكنة مخفي وظيفيا . وتؤدي السيادة الكاملة الى ظهور النسبة التقليدية 1:3 في الجيل الثاني من </a:t>
            </a:r>
            <a:r>
              <a:rPr lang="ar-IQ" sz="1400" b="1" dirty="0" err="1"/>
              <a:t>تضريبات</a:t>
            </a:r>
            <a:r>
              <a:rPr lang="ar-IQ" sz="1400" b="1" dirty="0"/>
              <a:t> احادية الهجين . </a:t>
            </a:r>
            <a:br>
              <a:rPr lang="ar-IQ" sz="1400" b="1" dirty="0"/>
            </a:br>
            <a:r>
              <a:rPr lang="ar-IQ" sz="1400" b="1" dirty="0"/>
              <a:t>2-	السيادة الغير كاملة </a:t>
            </a:r>
            <a:r>
              <a:rPr lang="en-US" sz="1400" b="1" dirty="0"/>
              <a:t>Incomplete Dominance  (</a:t>
            </a:r>
            <a:r>
              <a:rPr lang="ar-IQ" sz="1400" b="1" dirty="0"/>
              <a:t>شبه السيادة) :</a:t>
            </a:r>
            <a:br>
              <a:rPr lang="ar-IQ" sz="1400" b="1" dirty="0"/>
            </a:br>
            <a:r>
              <a:rPr lang="ar-IQ" sz="1400" b="1" dirty="0"/>
              <a:t>وفيها يكون الفرد الهجين حالة وسط بين الابوين وتؤدي الى الحصول على اشكال مظهرية </a:t>
            </a:r>
            <a:r>
              <a:rPr lang="ar-IQ" sz="1400" b="1" dirty="0" err="1"/>
              <a:t>لايمكن</a:t>
            </a:r>
            <a:r>
              <a:rPr lang="ar-IQ" sz="1400" b="1" dirty="0"/>
              <a:t> تفسيرها على ضوء السيادة الكاملة كالنسبة المحورة عن النسبة المندلية 1:3 فعند تضريب نبات حلق السبع  ذو ازهار حمراء مع نبات مماثل ذي ازهار بيضاء يكون ناتج الجيل الاول </a:t>
            </a:r>
            <a:r>
              <a:rPr lang="en-US" sz="1400" b="1" dirty="0"/>
              <a:t>F1 </a:t>
            </a:r>
            <a:r>
              <a:rPr lang="ar-IQ" sz="1400" b="1" dirty="0"/>
              <a:t>نبات ازهاره وردية(</a:t>
            </a:r>
            <a:r>
              <a:rPr lang="en-US" sz="1400" b="1" dirty="0"/>
              <a:t>Pink) </a:t>
            </a:r>
            <a:r>
              <a:rPr lang="ar-IQ" sz="1400" b="1" dirty="0"/>
              <a:t>وفي الجيل الثاني تظهر النسبة (1) حمراء : (2) وردية : (1) بيضاء بسبب السيادة غير الكاملة . </a:t>
            </a:r>
            <a:br>
              <a:rPr lang="ar-IQ" sz="1400" b="1" dirty="0"/>
            </a:br>
            <a:endParaRPr lang="ar-IQ" sz="1400" b="1" dirty="0"/>
          </a:p>
        </p:txBody>
      </p:sp>
    </p:spTree>
    <p:extLst>
      <p:ext uri="{BB962C8B-B14F-4D97-AF65-F5344CB8AC3E}">
        <p14:creationId xmlns:p14="http://schemas.microsoft.com/office/powerpoint/2010/main" val="1122344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a:bodyPr>
          <a:lstStyle/>
          <a:p>
            <a:pPr algn="r"/>
            <a:r>
              <a:rPr lang="ar-IQ" sz="1400" b="1" dirty="0" smtClean="0"/>
              <a:t>3- السيادة المشتركة </a:t>
            </a:r>
            <a:r>
              <a:rPr lang="ar-IQ" sz="1400" b="1" dirty="0"/>
              <a:t>(التعادلية) </a:t>
            </a:r>
            <a:r>
              <a:rPr lang="en-US" sz="1400" b="1" dirty="0"/>
              <a:t>Codominance: </a:t>
            </a:r>
            <a:br>
              <a:rPr lang="en-US" sz="1400" b="1" dirty="0"/>
            </a:br>
            <a:r>
              <a:rPr lang="ar-IQ" sz="1400" b="1" dirty="0"/>
              <a:t>وتظهر هذه السيادة عندما يكون بقدرة كل من </a:t>
            </a:r>
            <a:r>
              <a:rPr lang="ar-IQ" sz="1400" b="1" dirty="0" err="1"/>
              <a:t>الاليلين</a:t>
            </a:r>
            <a:r>
              <a:rPr lang="ar-IQ" sz="1400" b="1" dirty="0"/>
              <a:t> التعبير عن نفسهما في الافراد الخليطة (الهجينة) ,ويعمل كل اليل بطريقة محددة ومستقلا عن الاخر ويكون </a:t>
            </a:r>
            <a:r>
              <a:rPr lang="ar-IQ" sz="1400" b="1" dirty="0" err="1"/>
              <a:t>التاثير</a:t>
            </a:r>
            <a:r>
              <a:rPr lang="ar-IQ" sz="1400" b="1" dirty="0"/>
              <a:t> مشتركا في متباين الزيجة وتعد </a:t>
            </a:r>
            <a:r>
              <a:rPr lang="ar-IQ" sz="1400" b="1" dirty="0" err="1"/>
              <a:t>انتيجينات</a:t>
            </a:r>
            <a:r>
              <a:rPr lang="ar-IQ" sz="1400" b="1" dirty="0"/>
              <a:t> مجاميع الدم </a:t>
            </a:r>
            <a:r>
              <a:rPr lang="en-US" sz="1400" b="1" dirty="0"/>
              <a:t>ABO </a:t>
            </a:r>
            <a:r>
              <a:rPr lang="ar-IQ" sz="1400" b="1" dirty="0"/>
              <a:t>في الانسان مثلا </a:t>
            </a:r>
            <a:r>
              <a:rPr lang="ar-IQ" sz="1400" b="1" dirty="0" err="1"/>
              <a:t>واظحا</a:t>
            </a:r>
            <a:r>
              <a:rPr lang="ar-IQ" sz="1400" b="1" dirty="0"/>
              <a:t> للسيادة المشتركة , فالتزاوج بين افراد من طراز دم </a:t>
            </a:r>
            <a:r>
              <a:rPr lang="en-US" sz="1400" b="1" dirty="0"/>
              <a:t>AB </a:t>
            </a:r>
            <a:r>
              <a:rPr lang="ar-IQ" sz="1400" b="1" dirty="0"/>
              <a:t>سوف ينتج نسل بنسبة 1 من طراز الدم</a:t>
            </a:r>
            <a:r>
              <a:rPr lang="en-US" sz="1400" b="1" dirty="0"/>
              <a:t>A : 2 </a:t>
            </a:r>
            <a:r>
              <a:rPr lang="ar-IQ" sz="1400" b="1" dirty="0"/>
              <a:t>من طراز الدم </a:t>
            </a:r>
            <a:r>
              <a:rPr lang="en-US" sz="1400" b="1" dirty="0"/>
              <a:t>AB : 1 </a:t>
            </a:r>
            <a:r>
              <a:rPr lang="ar-IQ" sz="1400" b="1" dirty="0"/>
              <a:t>من طراز الدم </a:t>
            </a:r>
            <a:r>
              <a:rPr lang="en-US" sz="1400" b="1" dirty="0"/>
              <a:t>B </a:t>
            </a:r>
            <a:r>
              <a:rPr lang="ar-IQ" sz="1400" b="1" dirty="0"/>
              <a:t>وهذه النسبة أي 1:2:1 محورة عن النسبة المندلية 1:3 ولكنها خاضعة لمبدا الانعزال ايضا . </a:t>
            </a:r>
            <a:br>
              <a:rPr lang="ar-IQ" sz="1400" b="1" dirty="0"/>
            </a:br>
            <a:r>
              <a:rPr lang="ar-IQ" sz="1400" b="1" dirty="0"/>
              <a:t>4- السيادة التفوقية : </a:t>
            </a:r>
            <a:r>
              <a:rPr lang="en-US" sz="1400" b="1" dirty="0"/>
              <a:t>Over dominance </a:t>
            </a:r>
            <a:br>
              <a:rPr lang="en-US" sz="1400" b="1" dirty="0"/>
            </a:br>
            <a:r>
              <a:rPr lang="en-US" sz="1400" b="1" dirty="0"/>
              <a:t>     </a:t>
            </a:r>
            <a:r>
              <a:rPr lang="ar-IQ" sz="1400" b="1" dirty="0"/>
              <a:t>ويظهر هذا النوع من السيادة في الحلات المتعلقة بالصلاحية الحيوية مثل الحجم والانتاجية والحيوية. وفي هذا النوع من السيادة يكون متباين الزيجة ذو نمط مظهري عند قياسه كميا اكثر من كلا الابوين </a:t>
            </a:r>
            <a:r>
              <a:rPr lang="ar-IQ" sz="1400" b="1" dirty="0" err="1"/>
              <a:t>المتماثلي</a:t>
            </a:r>
            <a:r>
              <a:rPr lang="ar-IQ" sz="1400" b="1" dirty="0"/>
              <a:t> الزيجة والمثال على ذلك وراثة لون العين في حشرة </a:t>
            </a:r>
            <a:r>
              <a:rPr lang="ar-IQ" sz="1400" b="1" dirty="0" err="1"/>
              <a:t>الدروسوفلا</a:t>
            </a:r>
            <a:r>
              <a:rPr lang="ar-IQ" sz="1400" b="1" dirty="0"/>
              <a:t> حيث يعطي متباين الزيجة </a:t>
            </a:r>
            <a:r>
              <a:rPr lang="en-US" sz="1400" b="1" dirty="0" err="1"/>
              <a:t>Ww</a:t>
            </a:r>
            <a:r>
              <a:rPr lang="en-US" sz="1400" b="1" dirty="0"/>
              <a:t> </a:t>
            </a:r>
            <a:r>
              <a:rPr lang="ar-IQ" sz="1400" b="1" dirty="0"/>
              <a:t>زيادة في كمية الصبغات </a:t>
            </a:r>
            <a:r>
              <a:rPr lang="ar-IQ" sz="1400" b="1" dirty="0" err="1"/>
              <a:t>التألقية</a:t>
            </a:r>
            <a:r>
              <a:rPr lang="ar-IQ" sz="1400" b="1" dirty="0"/>
              <a:t> عن كل من متماثل الزيجة البري </a:t>
            </a:r>
            <a:r>
              <a:rPr lang="en-US" sz="1400" b="1" dirty="0"/>
              <a:t>WW </a:t>
            </a:r>
            <a:r>
              <a:rPr lang="ar-IQ" sz="1400" b="1" dirty="0"/>
              <a:t>والابيض </a:t>
            </a:r>
            <a:r>
              <a:rPr lang="en-US" sz="1400" b="1" dirty="0" err="1"/>
              <a:t>ww</a:t>
            </a:r>
            <a:r>
              <a:rPr lang="en-US" sz="1400" b="1" dirty="0"/>
              <a:t>  </a:t>
            </a:r>
            <a:r>
              <a:rPr lang="ar-IQ" sz="1400" b="1" dirty="0"/>
              <a:t>حيث تظهر النسبة المحورة 1:2:1 في الجيل الثاني . </a:t>
            </a:r>
            <a:br>
              <a:rPr lang="ar-IQ" sz="1400" b="1" dirty="0"/>
            </a:br>
            <a:r>
              <a:rPr lang="ar-IQ" sz="1400" b="1" dirty="0"/>
              <a:t>الجينات المميتة : </a:t>
            </a:r>
            <a:br>
              <a:rPr lang="ar-IQ" sz="1400" b="1" dirty="0"/>
            </a:br>
            <a:r>
              <a:rPr lang="ar-IQ" sz="1400" b="1" dirty="0"/>
              <a:t>     تؤثر الجينات على حيوية الكائن </a:t>
            </a:r>
            <a:r>
              <a:rPr lang="ar-IQ" sz="1400" b="1" dirty="0" err="1"/>
              <a:t>بالاضافة</a:t>
            </a:r>
            <a:r>
              <a:rPr lang="ar-IQ" sz="1400" b="1" dirty="0"/>
              <a:t> الى </a:t>
            </a:r>
            <a:r>
              <a:rPr lang="ar-IQ" sz="1400" b="1" dirty="0" err="1"/>
              <a:t>تاثيرها</a:t>
            </a:r>
            <a:r>
              <a:rPr lang="ar-IQ" sz="1400" b="1" dirty="0"/>
              <a:t> على الصفات المظهرية، حيث تصاب الكائنات الحية الحاملة لهذه الجينات بالضرر او تقليل فعاليتها الحيوية واذا ما سببت لها الموت فتسمى بالجينات المميتة ، واذا كان الجين المميت من النوع السائد وذو </a:t>
            </a:r>
            <a:r>
              <a:rPr lang="ar-IQ" sz="1400" b="1" dirty="0" err="1"/>
              <a:t>تاثير</a:t>
            </a:r>
            <a:r>
              <a:rPr lang="ar-IQ" sz="1400" b="1" dirty="0"/>
              <a:t> مباشر فان جميع الافراد الحاملة لهذه الجينات سوف تموت، وبعضهما الاخر يسبب الضرر اولا ويحدث الموت كالحالة </a:t>
            </a:r>
            <a:r>
              <a:rPr lang="ar-IQ" sz="1400" b="1" dirty="0" err="1"/>
              <a:t>متاخرة</a:t>
            </a:r>
            <a:r>
              <a:rPr lang="ar-IQ" sz="1400" b="1" dirty="0"/>
              <a:t>. أما </a:t>
            </a:r>
            <a:r>
              <a:rPr lang="ar-IQ" sz="1400" b="1" dirty="0" err="1"/>
              <a:t>الحبينات</a:t>
            </a:r>
            <a:r>
              <a:rPr lang="ar-IQ" sz="1400" b="1" dirty="0"/>
              <a:t> المميتة المتنحية الموجودة بصورة هجينة (متباينة </a:t>
            </a:r>
            <a:r>
              <a:rPr lang="ar-IQ" sz="1400" b="1" dirty="0" err="1"/>
              <a:t>الزيحبة</a:t>
            </a:r>
            <a:r>
              <a:rPr lang="ar-IQ" sz="1400" b="1" dirty="0"/>
              <a:t>) </a:t>
            </a:r>
            <a:r>
              <a:rPr lang="ar-IQ" sz="1400" b="1" dirty="0" err="1"/>
              <a:t>فانها</a:t>
            </a:r>
            <a:r>
              <a:rPr lang="ar-IQ" sz="1400" b="1" dirty="0"/>
              <a:t> </a:t>
            </a:r>
            <a:r>
              <a:rPr lang="ar-IQ" sz="1400" b="1" dirty="0" err="1"/>
              <a:t>لاتسبب</a:t>
            </a:r>
            <a:r>
              <a:rPr lang="ar-IQ" sz="1400" b="1" dirty="0"/>
              <a:t> أي تأثير </a:t>
            </a:r>
            <a:r>
              <a:rPr lang="ar-IQ" sz="1400" b="1" dirty="0" err="1"/>
              <a:t>الأ</a:t>
            </a:r>
            <a:r>
              <a:rPr lang="ar-IQ" sz="1400" b="1" dirty="0"/>
              <a:t> أذا حدث تزاوج بين فردين حاملين لهذه الصفة، ومن الامثلة على ذلك :             </a:t>
            </a:r>
            <a:br>
              <a:rPr lang="ar-IQ" sz="1400" b="1" dirty="0"/>
            </a:br>
            <a:r>
              <a:rPr lang="ar-IQ" sz="1400" b="1" dirty="0"/>
              <a:t>1 – صفة اللون الاصفر  في الفئران :</a:t>
            </a:r>
            <a:br>
              <a:rPr lang="ar-IQ" sz="1400" b="1" dirty="0"/>
            </a:br>
            <a:r>
              <a:rPr lang="ar-IQ" sz="1400" b="1" dirty="0"/>
              <a:t>     لا حظ العالم </a:t>
            </a:r>
            <a:r>
              <a:rPr lang="ar-IQ" sz="1400" b="1" dirty="0" err="1"/>
              <a:t>كنيوت</a:t>
            </a:r>
            <a:r>
              <a:rPr lang="ar-IQ" sz="1400" b="1" dirty="0"/>
              <a:t> </a:t>
            </a:r>
            <a:r>
              <a:rPr lang="en-US" sz="1400" b="1" dirty="0" err="1"/>
              <a:t>Cuenof</a:t>
            </a:r>
            <a:r>
              <a:rPr lang="en-US" sz="1400" b="1" dirty="0"/>
              <a:t> </a:t>
            </a:r>
            <a:r>
              <a:rPr lang="ar-IQ" sz="1400" b="1" dirty="0"/>
              <a:t>في عام 1905أن الجين ألمسؤول عن اللون الاصفر في الفئران سائد سيادة تامة على أليله للون الرمادي , وأن النسل الناتج من الجيل الأول </a:t>
            </a:r>
            <a:r>
              <a:rPr lang="en-US" sz="1400" b="1" dirty="0"/>
              <a:t>F1 </a:t>
            </a:r>
            <a:r>
              <a:rPr lang="ar-IQ" sz="1400" b="1" dirty="0"/>
              <a:t>عند تلقيح أفراد صفر مع أفراد رمادية ظهر فيه أفراد صفر ورمادية وبسنبة 1:1، وعند أجراء تلقيح بين ابوين صفر اللون كانت النسبة الناتجة 1:2 وهي نسبة محورة عن النسبة المندلية لذلك عمل على تشريح  الأمهات في فترة الحمل فوجد أن حوالي ربع الاجنة كانت ناقصة التكوين وميتة وكما موضح ادناه ك : </a:t>
            </a:r>
            <a:br>
              <a:rPr lang="ar-IQ" sz="1400" b="1" dirty="0"/>
            </a:br>
            <a:r>
              <a:rPr lang="ar-IQ" sz="1400" b="1" dirty="0"/>
              <a:t>                               </a:t>
            </a:r>
            <a:r>
              <a:rPr lang="en-US" sz="1400" b="1" dirty="0" err="1"/>
              <a:t>Yy</a:t>
            </a:r>
            <a:r>
              <a:rPr lang="en-US" sz="1400" b="1" dirty="0"/>
              <a:t>         ×           </a:t>
            </a:r>
            <a:r>
              <a:rPr lang="en-US" sz="1400" b="1" dirty="0" err="1"/>
              <a:t>Yy</a:t>
            </a:r>
            <a:r>
              <a:rPr lang="en-US" sz="1400" b="1" dirty="0"/>
              <a:t/>
            </a:r>
            <a:br>
              <a:rPr lang="en-US" sz="1400" b="1" dirty="0"/>
            </a:br>
            <a:r>
              <a:rPr lang="en-US" sz="1400" b="1" dirty="0"/>
              <a:t>                                     </a:t>
            </a:r>
            <a:r>
              <a:rPr lang="ar-IQ" sz="1400" b="1" dirty="0"/>
              <a:t>اصفر هجين       ↓     اصفر هجين </a:t>
            </a:r>
            <a:br>
              <a:rPr lang="ar-IQ" sz="1400" b="1" dirty="0"/>
            </a:br>
            <a:r>
              <a:rPr lang="ar-IQ" sz="1400" b="1" dirty="0"/>
              <a:t>                        1</a:t>
            </a:r>
            <a:r>
              <a:rPr lang="en-US" sz="1400" b="1" dirty="0" err="1"/>
              <a:t>yy</a:t>
            </a:r>
            <a:r>
              <a:rPr lang="en-US" sz="1400" b="1" dirty="0"/>
              <a:t>      :      2Yy         :       1YY    </a:t>
            </a:r>
            <a:r>
              <a:rPr lang="en-US" sz="1400" b="1" dirty="0" smtClean="0"/>
              <a:t/>
            </a:r>
            <a:br>
              <a:rPr lang="en-US" sz="1400" b="1" dirty="0" smtClean="0"/>
            </a:br>
            <a:r>
              <a:rPr lang="en-US" sz="1400" b="1" dirty="0" smtClean="0"/>
              <a:t>1                           </a:t>
            </a:r>
            <a:r>
              <a:rPr lang="ar-IQ" sz="1400" b="1" dirty="0" smtClean="0"/>
              <a:t>اصفر </a:t>
            </a:r>
            <a:r>
              <a:rPr lang="ar-IQ" sz="1400" b="1" dirty="0"/>
              <a:t>(يموت)     2 اصفر هجين       1 رمادي </a:t>
            </a:r>
            <a:br>
              <a:rPr lang="ar-IQ" sz="1400" b="1" dirty="0"/>
            </a:br>
            <a:r>
              <a:rPr lang="ar-IQ" sz="1400" b="1" dirty="0"/>
              <a:t/>
            </a:r>
            <a:br>
              <a:rPr lang="ar-IQ" sz="1400" b="1" dirty="0"/>
            </a:br>
            <a:endParaRPr lang="ar-IQ" sz="1400" b="1" dirty="0"/>
          </a:p>
        </p:txBody>
      </p:sp>
    </p:spTree>
    <p:extLst>
      <p:ext uri="{BB962C8B-B14F-4D97-AF65-F5344CB8AC3E}">
        <p14:creationId xmlns:p14="http://schemas.microsoft.com/office/powerpoint/2010/main" val="3217849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332656"/>
            <a:ext cx="8229600" cy="6192688"/>
          </a:xfrm>
        </p:spPr>
        <p:txBody>
          <a:bodyPr>
            <a:normAutofit/>
          </a:bodyPr>
          <a:lstStyle/>
          <a:p>
            <a:pPr algn="r"/>
            <a:r>
              <a:rPr lang="ar-IQ" sz="1400" b="1" dirty="0"/>
              <a:t>2 – ضفة </a:t>
            </a:r>
            <a:r>
              <a:rPr lang="ar-IQ" sz="1400" b="1" dirty="0" err="1"/>
              <a:t>ألزحف</a:t>
            </a:r>
            <a:r>
              <a:rPr lang="ar-IQ" sz="1400" b="1" dirty="0"/>
              <a:t> في الدجاج  </a:t>
            </a:r>
            <a:r>
              <a:rPr lang="en-US" sz="1400" b="1" dirty="0"/>
              <a:t>Creeping Fowls:</a:t>
            </a:r>
            <a:br>
              <a:rPr lang="en-US" sz="1400" b="1" dirty="0"/>
            </a:br>
            <a:r>
              <a:rPr lang="en-US" sz="1400" b="1" dirty="0"/>
              <a:t> </a:t>
            </a:r>
            <a:r>
              <a:rPr lang="ar-IQ" sz="1400" b="1" dirty="0"/>
              <a:t>صفة الدجاج الزاحف هي من الصفات التي تعود إلى الجينات المميتة السائدة أيضا ، ويمتاز الدجاج الزاحف </a:t>
            </a:r>
            <a:r>
              <a:rPr lang="en-US" sz="1400" b="1" dirty="0" err="1"/>
              <a:t>Cyeeper</a:t>
            </a:r>
            <a:r>
              <a:rPr lang="en-US" sz="1400" b="1" dirty="0"/>
              <a:t> </a:t>
            </a:r>
            <a:r>
              <a:rPr lang="ar-IQ" sz="1400" b="1" dirty="0"/>
              <a:t>بقصر وتشوه الاجنحة والارجل ويفقد القدرة على المشي ويستعين في حركته بالزحف، ويظهر التزاوج بين الفردين زاحفين نسبا في الجيل الأول  مختلفة عن النسبة المندلية وكالاتي : </a:t>
            </a:r>
            <a:br>
              <a:rPr lang="ar-IQ" sz="1400" b="1" dirty="0"/>
            </a:br>
            <a:r>
              <a:rPr lang="ar-IQ" sz="1400" b="1" dirty="0"/>
              <a:t>                                         </a:t>
            </a:r>
            <a:r>
              <a:rPr lang="en-US" sz="1400" b="1" dirty="0"/>
              <a:t>Cc × Cc        </a:t>
            </a:r>
            <a:r>
              <a:rPr lang="ar-IQ" sz="1400" b="1" dirty="0" err="1"/>
              <a:t>الأباء</a:t>
            </a:r>
            <a:r>
              <a:rPr lang="ar-IQ" sz="1400" b="1" dirty="0"/>
              <a:t> </a:t>
            </a:r>
            <a:br>
              <a:rPr lang="ar-IQ" sz="1400" b="1" dirty="0"/>
            </a:br>
            <a:r>
              <a:rPr lang="ar-IQ" sz="1400" b="1" dirty="0"/>
              <a:t>                                      زاحف     </a:t>
            </a:r>
            <a:r>
              <a:rPr lang="ar-IQ" sz="1400" b="1" dirty="0" err="1"/>
              <a:t>زاحف</a:t>
            </a:r>
            <a:r>
              <a:rPr lang="ar-IQ" sz="1400" b="1" dirty="0"/>
              <a:t> </a:t>
            </a:r>
            <a:br>
              <a:rPr lang="ar-IQ" sz="1400" b="1" dirty="0"/>
            </a:br>
            <a:r>
              <a:rPr lang="ar-IQ" sz="1400" b="1" dirty="0"/>
              <a:t>                                                     ↓  </a:t>
            </a:r>
            <a:br>
              <a:rPr lang="ar-IQ" sz="1400" b="1" dirty="0"/>
            </a:br>
            <a:r>
              <a:rPr lang="ar-IQ" sz="1400" b="1" dirty="0"/>
              <a:t>                                      </a:t>
            </a:r>
            <a:r>
              <a:rPr lang="en-US" sz="1400" b="1" dirty="0"/>
              <a:t>CC :  2 Cc   :  1 cc 1     </a:t>
            </a:r>
            <a:r>
              <a:rPr lang="ar-IQ" sz="1400" b="1" dirty="0"/>
              <a:t>الجيل الأول </a:t>
            </a:r>
            <a:br>
              <a:rPr lang="ar-IQ" sz="1400" b="1" dirty="0"/>
            </a:br>
            <a:r>
              <a:rPr lang="ar-IQ" sz="1400" b="1" dirty="0"/>
              <a:t>                                    طبيعي      زاحف    يموت              </a:t>
            </a:r>
            <a:br>
              <a:rPr lang="ar-IQ" sz="1400" b="1" dirty="0"/>
            </a:br>
            <a:r>
              <a:rPr lang="ar-IQ" sz="1400" b="1" dirty="0"/>
              <a:t>                                          </a:t>
            </a:r>
            <a:br>
              <a:rPr lang="ar-IQ" sz="1400" b="1" dirty="0"/>
            </a:br>
            <a:r>
              <a:rPr lang="ar-IQ" sz="1400" b="1" dirty="0"/>
              <a:t>   ثانيا ــ قانون مندل الثاني : التوزيع الحر  </a:t>
            </a:r>
            <a:r>
              <a:rPr lang="en-US" sz="1400" b="1" dirty="0"/>
              <a:t>Independent Assortment   </a:t>
            </a:r>
            <a:br>
              <a:rPr lang="en-US" sz="1400" b="1" dirty="0"/>
            </a:br>
            <a:r>
              <a:rPr lang="en-US" sz="1400" b="1" dirty="0"/>
              <a:t>     </a:t>
            </a:r>
            <a:r>
              <a:rPr lang="ar-IQ" sz="1400" b="1" dirty="0"/>
              <a:t>سبق وأن تطرقنا إلى قانون مندل ألأول ( قانون انعزال الصفات الوراثية ) وكان يتضمن دارسة سلوك زوج واحد من العوامل الوراثة . وبما أن الكائن الحي يملك أعداد كبيرة من العوامل الوراثية المحددة لصفات الفرد،  فان مندل أجرى تجارب لدراسة سلوك زوجين أو أكثر من العوامل الوراثية في آن واحد وهو ما يعرف بالتضريب ثنائي الهجين      </a:t>
            </a:r>
            <a:r>
              <a:rPr lang="en-US" sz="1400" b="1" dirty="0" err="1"/>
              <a:t>Dihybrid</a:t>
            </a:r>
            <a:r>
              <a:rPr lang="en-US" sz="1400" b="1" dirty="0"/>
              <a:t> cross </a:t>
            </a:r>
            <a:r>
              <a:rPr lang="ar-IQ" sz="1400" b="1" dirty="0"/>
              <a:t>في حالة زوجين من الجينات  والتضريب ثلاثي الهجين (</a:t>
            </a:r>
            <a:r>
              <a:rPr lang="en-US" sz="1400" b="1" dirty="0" err="1"/>
              <a:t>Trihybrd</a:t>
            </a:r>
            <a:r>
              <a:rPr lang="en-US" sz="1400" b="1" dirty="0"/>
              <a:t> cross)  </a:t>
            </a:r>
            <a:r>
              <a:rPr lang="ar-IQ" sz="1400" b="1" dirty="0"/>
              <a:t>في حالة ثلاثة أزواج من الجينات .</a:t>
            </a:r>
            <a:br>
              <a:rPr lang="ar-IQ" sz="1400" b="1" dirty="0"/>
            </a:br>
            <a:r>
              <a:rPr lang="ar-IQ" sz="1400" b="1" dirty="0"/>
              <a:t>وينص قانون مندل الثاني على الاّتي : </a:t>
            </a:r>
            <a:br>
              <a:rPr lang="ar-IQ" sz="1400" b="1" dirty="0"/>
            </a:br>
            <a:r>
              <a:rPr lang="ar-IQ" sz="1400" b="1" dirty="0"/>
              <a:t> ]تنعزل العوامل الوراثية (الجينات ) المختلفة بصورة مستقلة أي حرة على الكميتات [</a:t>
            </a:r>
            <a:br>
              <a:rPr lang="ar-IQ" sz="1400" b="1" dirty="0"/>
            </a:br>
            <a:r>
              <a:rPr lang="ar-IQ" sz="1400" b="1" dirty="0"/>
              <a:t>       ولتوضح هذا القانون الذي اعتمده مندل لتفسير </a:t>
            </a:r>
            <a:r>
              <a:rPr lang="ar-IQ" sz="1400" b="1" dirty="0" err="1"/>
              <a:t>نتائجة</a:t>
            </a:r>
            <a:r>
              <a:rPr lang="ar-IQ" sz="1400" b="1" dirty="0"/>
              <a:t> نذكر بالتفصيل تجربة التضريب  ثنائي الهجين التي أجراها مندل والذي عرف من دراسته السابقة بان أليلات كل من البذور المــمتلئة والصفراء بنها سائدة على نظائرها من الاليلات المنتجة للبذور المجعدة والخضراء ، حيث كانت جميع بذور الجيل الأول  </a:t>
            </a:r>
            <a:r>
              <a:rPr lang="en-US" sz="1400" b="1" dirty="0"/>
              <a:t>F1 </a:t>
            </a:r>
            <a:r>
              <a:rPr lang="ar-IQ" sz="1400" b="1" dirty="0"/>
              <a:t>الناتجة من التضريب مــمتلئة وصفراء وعندما ترك مندل هجن الجيل الأول لكي تتلقح ذاتياً لاحظ ظهور اربعة انما ط مظهرية في الجيل الثاني </a:t>
            </a:r>
            <a:r>
              <a:rPr lang="en-US" sz="1400" b="1" dirty="0"/>
              <a:t>F2 ، </a:t>
            </a:r>
            <a:r>
              <a:rPr lang="ar-IQ" sz="1400" b="1" dirty="0"/>
              <a:t>اثنان منهما مماثلان </a:t>
            </a:r>
            <a:r>
              <a:rPr lang="ar-IQ" sz="1400" b="1" dirty="0" err="1"/>
              <a:t>للاباء</a:t>
            </a:r>
            <a:r>
              <a:rPr lang="ar-IQ" sz="1400" b="1" dirty="0"/>
              <a:t> أما التركيبان الآخران كانا جديدين بنسب خاصة، فمن مجموع 556 بذرة ظهر التوزيع </a:t>
            </a:r>
            <a:r>
              <a:rPr lang="ar-IQ" sz="1400" b="1" dirty="0" err="1"/>
              <a:t>كالأتي</a:t>
            </a:r>
            <a:r>
              <a:rPr lang="ar-IQ" sz="1400" b="1" dirty="0"/>
              <a:t> : </a:t>
            </a:r>
            <a:br>
              <a:rPr lang="ar-IQ" sz="1400" b="1" dirty="0"/>
            </a:br>
            <a:r>
              <a:rPr lang="ar-IQ" sz="1400" b="1" dirty="0"/>
              <a:t>                                  315 مــمتلئة صفراء       ←                                          </a:t>
            </a:r>
            <a:br>
              <a:rPr lang="ar-IQ" sz="1400" b="1" dirty="0"/>
            </a:br>
            <a:r>
              <a:rPr lang="ar-IQ" sz="1400" b="1" dirty="0"/>
              <a:t>                                  108 مــمتلئة خضراء       ←        </a:t>
            </a:r>
            <a:br>
              <a:rPr lang="ar-IQ" sz="1400" b="1" dirty="0"/>
            </a:br>
            <a:r>
              <a:rPr lang="ar-IQ" sz="1400" b="1" dirty="0"/>
              <a:t>                                     101 مجعدة صفراء          ←         </a:t>
            </a:r>
            <a:br>
              <a:rPr lang="ar-IQ" sz="1400" b="1" dirty="0"/>
            </a:br>
            <a:r>
              <a:rPr lang="ar-IQ" sz="1400" b="1" dirty="0"/>
              <a:t>                                 32    مجعدة خضراء         ←                                          </a:t>
            </a:r>
            <a:br>
              <a:rPr lang="ar-IQ" sz="1400" b="1" dirty="0"/>
            </a:br>
            <a:r>
              <a:rPr lang="ar-IQ" sz="1400" b="1" dirty="0"/>
              <a:t>ظهرت النسبة      1:3:3:9 </a:t>
            </a:r>
            <a:br>
              <a:rPr lang="ar-IQ" sz="1400" b="1" dirty="0"/>
            </a:br>
            <a:endParaRPr lang="ar-IQ" sz="1400" b="1" dirty="0"/>
          </a:p>
        </p:txBody>
      </p:sp>
    </p:spTree>
    <p:extLst>
      <p:ext uri="{BB962C8B-B14F-4D97-AF65-F5344CB8AC3E}">
        <p14:creationId xmlns:p14="http://schemas.microsoft.com/office/powerpoint/2010/main" val="1959185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332656"/>
            <a:ext cx="8229600" cy="6237312"/>
          </a:xfrm>
        </p:spPr>
        <p:txBody>
          <a:bodyPr>
            <a:normAutofit fontScale="90000"/>
          </a:bodyPr>
          <a:lstStyle/>
          <a:p>
            <a:pPr algn="r"/>
            <a:r>
              <a:rPr lang="ar-IQ" sz="1400" b="1" dirty="0"/>
              <a:t> وكالاتي:</a:t>
            </a:r>
            <a:br>
              <a:rPr lang="ar-IQ" sz="1400" b="1" dirty="0"/>
            </a:br>
            <a:r>
              <a:rPr lang="ar-IQ" sz="1400" b="1" dirty="0" smtClean="0"/>
              <a:t>  </a:t>
            </a:r>
            <a:r>
              <a:rPr lang="ar-IQ" sz="1400" b="1" dirty="0"/>
              <a:t/>
            </a:r>
            <a:br>
              <a:rPr lang="ar-IQ" sz="1400" b="1" dirty="0"/>
            </a:br>
            <a:r>
              <a:rPr lang="ar-IQ" sz="1400" b="1" dirty="0"/>
              <a:t>الاباء (</a:t>
            </a:r>
            <a:r>
              <a:rPr lang="en-US" sz="1400" b="1" dirty="0"/>
              <a:t>p1) :             </a:t>
            </a:r>
            <a:r>
              <a:rPr lang="ar-IQ" sz="1400" b="1" dirty="0"/>
              <a:t>بذور مــمتلئة صفراء × بذور مجعدة خضراء </a:t>
            </a:r>
            <a:br>
              <a:rPr lang="ar-IQ" sz="1400" b="1" dirty="0"/>
            </a:br>
            <a:r>
              <a:rPr lang="ar-IQ" sz="1400" b="1" dirty="0"/>
              <a:t>                      </a:t>
            </a:r>
            <a:r>
              <a:rPr lang="en-US" sz="1400" b="1" dirty="0" err="1"/>
              <a:t>wwgg</a:t>
            </a:r>
            <a:r>
              <a:rPr lang="en-US" sz="1400" b="1" dirty="0"/>
              <a:t>                     WWGG           </a:t>
            </a:r>
            <a:br>
              <a:rPr lang="en-US" sz="1400" b="1" dirty="0"/>
            </a:br>
            <a:r>
              <a:rPr lang="en-US" sz="1400" b="1" dirty="0"/>
              <a:t>                                                      ↓</a:t>
            </a:r>
            <a:br>
              <a:rPr lang="en-US" sz="1400" b="1" dirty="0"/>
            </a:br>
            <a:r>
              <a:rPr lang="ar-IQ" sz="1400" b="1" dirty="0"/>
              <a:t>امشاج الاباء                    (</a:t>
            </a:r>
            <a:r>
              <a:rPr lang="en-US" sz="1400" b="1" dirty="0"/>
              <a:t>WG)                       (</a:t>
            </a:r>
            <a:r>
              <a:rPr lang="en-US" sz="1400" b="1" dirty="0" err="1"/>
              <a:t>wg</a:t>
            </a:r>
            <a:r>
              <a:rPr lang="en-US" sz="1400" b="1" dirty="0"/>
              <a:t>)</a:t>
            </a:r>
            <a:br>
              <a:rPr lang="en-US" sz="1400" b="1" dirty="0"/>
            </a:br>
            <a:r>
              <a:rPr lang="en-US" sz="1400" b="1" dirty="0"/>
              <a:t>                                                      ↓</a:t>
            </a:r>
            <a:br>
              <a:rPr lang="en-US" sz="1400" b="1" dirty="0"/>
            </a:br>
            <a:r>
              <a:rPr lang="ar-IQ" sz="1400" b="1" dirty="0"/>
              <a:t>الجيل الاول </a:t>
            </a:r>
            <a:r>
              <a:rPr lang="en-US" sz="1400" b="1" dirty="0"/>
              <a:t>F1                              </a:t>
            </a:r>
            <a:r>
              <a:rPr lang="en-US" sz="1400" b="1" dirty="0" err="1"/>
              <a:t>Ww</a:t>
            </a:r>
            <a:r>
              <a:rPr lang="en-US" sz="1400" b="1" dirty="0"/>
              <a:t> </a:t>
            </a:r>
            <a:r>
              <a:rPr lang="en-US" sz="1400" b="1" dirty="0" err="1"/>
              <a:t>Gg</a:t>
            </a:r>
            <a:r>
              <a:rPr lang="en-US" sz="1400" b="1" dirty="0"/>
              <a:t/>
            </a:r>
            <a:br>
              <a:rPr lang="en-US" sz="1400" b="1" dirty="0"/>
            </a:br>
            <a:r>
              <a:rPr lang="en-US" sz="1400" b="1" dirty="0"/>
              <a:t>                                         </a:t>
            </a:r>
            <a:r>
              <a:rPr lang="ar-IQ" sz="1400" b="1" dirty="0"/>
              <a:t>بذور مــمتلئة صفراء </a:t>
            </a:r>
            <a:br>
              <a:rPr lang="ar-IQ" sz="1400" b="1" dirty="0"/>
            </a:br>
            <a:r>
              <a:rPr lang="ar-IQ" sz="1400" b="1" dirty="0"/>
              <a:t/>
            </a:r>
            <a:br>
              <a:rPr lang="ar-IQ" sz="1400" b="1" dirty="0"/>
            </a:br>
            <a:r>
              <a:rPr lang="ar-IQ" sz="1400" b="1" dirty="0"/>
              <a:t>الأخصاب الذاتي   (</a:t>
            </a:r>
            <a:r>
              <a:rPr lang="en-US" sz="1400" b="1" dirty="0"/>
              <a:t>F1 × F1)     </a:t>
            </a:r>
            <a:r>
              <a:rPr lang="en-US" sz="1400" b="1" dirty="0" err="1"/>
              <a:t>Ww</a:t>
            </a:r>
            <a:r>
              <a:rPr lang="en-US" sz="1400" b="1" dirty="0"/>
              <a:t> </a:t>
            </a:r>
            <a:r>
              <a:rPr lang="en-US" sz="1400" b="1" dirty="0" err="1"/>
              <a:t>Gg</a:t>
            </a:r>
            <a:r>
              <a:rPr lang="en-US" sz="1400" b="1" dirty="0"/>
              <a:t>     ×     </a:t>
            </a:r>
            <a:r>
              <a:rPr lang="en-US" sz="1400" b="1" dirty="0" err="1"/>
              <a:t>WwGg</a:t>
            </a:r>
            <a:r>
              <a:rPr lang="en-US" sz="1400" b="1" dirty="0"/>
              <a:t/>
            </a:r>
            <a:br>
              <a:rPr lang="en-US" sz="1400" b="1" dirty="0"/>
            </a:br>
            <a:r>
              <a:rPr lang="en-US" sz="1400" b="1" dirty="0"/>
              <a:t/>
            </a:r>
            <a:br>
              <a:rPr lang="en-US" sz="1400" b="1" dirty="0"/>
            </a:br>
            <a:r>
              <a:rPr lang="en-US" sz="1400" b="1" dirty="0"/>
              <a:t>     </a:t>
            </a:r>
            <a:r>
              <a:rPr lang="ar-IQ" sz="1400" b="1" dirty="0"/>
              <a:t>سنحصل على النتائج التالية: </a:t>
            </a:r>
            <a:r>
              <a:rPr lang="ar-IQ" sz="1400" b="1" dirty="0" smtClean="0"/>
              <a:t/>
            </a:r>
            <a:br>
              <a:rPr lang="ar-IQ" sz="1400" b="1" dirty="0" smtClean="0"/>
            </a:br>
            <a:r>
              <a:rPr lang="ar-IQ" sz="1400" b="1" dirty="0" smtClean="0"/>
              <a:t/>
            </a:r>
            <a:br>
              <a:rPr lang="ar-IQ" sz="1400" b="1" dirty="0" smtClean="0"/>
            </a:br>
            <a:r>
              <a:rPr lang="ar-IQ" sz="1400" b="1" dirty="0"/>
              <a:t/>
            </a:r>
            <a:br>
              <a:rPr lang="ar-IQ" sz="1400" b="1" dirty="0"/>
            </a:br>
            <a:r>
              <a:rPr lang="ar-IQ" sz="1400" b="1" dirty="0" smtClean="0"/>
              <a:t/>
            </a:r>
            <a:br>
              <a:rPr lang="ar-IQ" sz="1400" b="1" dirty="0" smtClean="0"/>
            </a:br>
            <a:r>
              <a:rPr lang="ar-IQ" sz="1400" b="1" dirty="0"/>
              <a:t/>
            </a:r>
            <a:br>
              <a:rPr lang="ar-IQ" sz="1400" b="1" dirty="0"/>
            </a:br>
            <a:r>
              <a:rPr lang="ar-IQ" sz="1400" b="1" dirty="0" smtClean="0"/>
              <a:t/>
            </a:r>
            <a:br>
              <a:rPr lang="ar-IQ" sz="1400" b="1" dirty="0" smtClean="0"/>
            </a:br>
            <a:r>
              <a:rPr lang="ar-IQ" sz="1400" b="1" dirty="0"/>
              <a:t/>
            </a:r>
            <a:br>
              <a:rPr lang="ar-IQ" sz="1400" b="1" dirty="0"/>
            </a:br>
            <a:r>
              <a:rPr lang="ar-IQ" sz="1400" b="1" dirty="0" smtClean="0"/>
              <a:t/>
            </a:r>
            <a:br>
              <a:rPr lang="ar-IQ" sz="1400" b="1" dirty="0" smtClean="0"/>
            </a:br>
            <a:r>
              <a:rPr lang="ar-IQ" sz="1400" b="1" dirty="0" smtClean="0"/>
              <a:t/>
            </a:r>
            <a:br>
              <a:rPr lang="ar-IQ" sz="1400" b="1" dirty="0" smtClean="0"/>
            </a:br>
            <a:r>
              <a:rPr lang="ar-IQ" sz="1400" b="1" dirty="0"/>
              <a:t/>
            </a:r>
            <a:br>
              <a:rPr lang="ar-IQ" sz="1400" b="1" dirty="0"/>
            </a:br>
            <a:r>
              <a:rPr lang="ar-IQ" sz="1400" b="1" dirty="0" smtClean="0"/>
              <a:t/>
            </a:r>
            <a:br>
              <a:rPr lang="ar-IQ" sz="1400" b="1" dirty="0" smtClean="0"/>
            </a:br>
            <a:r>
              <a:rPr lang="ar-IQ" sz="1400" b="1" dirty="0"/>
              <a:t/>
            </a:r>
            <a:br>
              <a:rPr lang="ar-IQ" sz="1400" b="1" dirty="0"/>
            </a:br>
            <a:r>
              <a:rPr lang="ar-IQ" sz="1400" b="1" dirty="0" smtClean="0"/>
              <a:t/>
            </a:r>
            <a:br>
              <a:rPr lang="ar-IQ" sz="1400" b="1" dirty="0" smtClean="0"/>
            </a:br>
            <a:r>
              <a:rPr lang="ar-IQ" sz="1400" b="1" dirty="0"/>
              <a:t/>
            </a:r>
            <a:br>
              <a:rPr lang="ar-IQ" sz="1400" b="1" dirty="0"/>
            </a:br>
            <a:r>
              <a:rPr lang="ar-IQ" sz="1400" b="1" dirty="0"/>
              <a:t/>
            </a:r>
            <a:br>
              <a:rPr lang="ar-IQ" sz="1400" b="1" dirty="0"/>
            </a:br>
            <a:r>
              <a:rPr lang="ar-IQ" sz="1400" b="1" dirty="0" smtClean="0"/>
              <a:t>الجيل </a:t>
            </a:r>
            <a:r>
              <a:rPr lang="ar-IQ" sz="1400" b="1" dirty="0"/>
              <a:t>الثاني </a:t>
            </a:r>
            <a:r>
              <a:rPr lang="en-US" sz="1400" b="1" dirty="0"/>
              <a:t>F2    1:3:3:9</a:t>
            </a:r>
            <a:br>
              <a:rPr lang="en-US" sz="1400" b="1" dirty="0"/>
            </a:br>
            <a:r>
              <a:rPr lang="en-US" sz="1400" b="1" dirty="0"/>
              <a:t>9 </a:t>
            </a:r>
            <a:r>
              <a:rPr lang="ar-IQ" sz="1400" b="1" dirty="0"/>
              <a:t>مــمتلئة صفراء </a:t>
            </a:r>
            <a:br>
              <a:rPr lang="ar-IQ" sz="1400" b="1" dirty="0"/>
            </a:br>
            <a:r>
              <a:rPr lang="ar-IQ" sz="1400" b="1" dirty="0"/>
              <a:t>3 مــمتلئة خضراء </a:t>
            </a:r>
            <a:br>
              <a:rPr lang="ar-IQ" sz="1400" b="1" dirty="0"/>
            </a:br>
            <a:r>
              <a:rPr lang="ar-IQ" sz="1400" b="1" dirty="0"/>
              <a:t>3 مجعدة صفراء </a:t>
            </a:r>
            <a:br>
              <a:rPr lang="ar-IQ" sz="1400" b="1" dirty="0"/>
            </a:br>
            <a:r>
              <a:rPr lang="ar-IQ" sz="1400" b="1" dirty="0"/>
              <a:t>1 مجعدة </a:t>
            </a:r>
            <a:r>
              <a:rPr lang="ar-IQ" sz="1400" b="1" dirty="0" smtClean="0"/>
              <a:t>خضراء</a:t>
            </a:r>
            <a:br>
              <a:rPr lang="ar-IQ" sz="1400" b="1" dirty="0" smtClean="0"/>
            </a:br>
            <a:r>
              <a:rPr lang="ar-IQ" sz="1400" b="1" dirty="0"/>
              <a:t/>
            </a:r>
            <a:br>
              <a:rPr lang="ar-IQ" sz="1400" b="1" dirty="0"/>
            </a:br>
            <a:endParaRPr lang="ar-IQ" sz="1400" b="1"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2773220"/>
            <a:ext cx="5392737" cy="2630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1925274"/>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556</Words>
  <Application>Microsoft Office PowerPoint</Application>
  <PresentationFormat>عرض على الشاشة (3:4)‏</PresentationFormat>
  <Paragraphs>24</Paragraphs>
  <Slides>19</Slides>
  <Notes>0</Notes>
  <HiddenSlides>0</HiddenSlides>
  <MMClips>0</MMClips>
  <ScaleCrop>false</ScaleCrop>
  <HeadingPairs>
    <vt:vector size="4" baseType="variant">
      <vt:variant>
        <vt:lpstr>نسق</vt:lpstr>
      </vt:variant>
      <vt:variant>
        <vt:i4>1</vt:i4>
      </vt:variant>
      <vt:variant>
        <vt:lpstr>عناوين الشرائح</vt:lpstr>
      </vt:variant>
      <vt:variant>
        <vt:i4>19</vt:i4>
      </vt:variant>
    </vt:vector>
  </HeadingPairs>
  <TitlesOfParts>
    <vt:vector size="20" baseType="lpstr">
      <vt:lpstr>سمة Office</vt:lpstr>
      <vt:lpstr>الوراثة المندلية</vt:lpstr>
      <vt:lpstr>       ملاحظة:  صفة القصرة (لون غلاف البذرة) مرتبطة ايجابيا مع صفة لون الازهار     فالبذور البيضاء تنتج ازهار بيضاء والبذور الرمادية عند زراعتها تعطي نباتات ازهارها قرمزية (بنفسجية).       اجرى مندل تهجيناته في دقة تامة ولكي يمنع حدوث التلقيح الذاتي في الازهار المراد تهجينها عمل على نزع المتك من تلك الازهار قبل نضجها الكامل،  وفي وقت اجراء التلقيح نقل حبوب اللقاح من الازهار المختارة كأب الى ميسم الزهرة الام ويطلق على التضريب الاولي بين أي ضريبن نقيين مختلفين بصفة واحدة او عدة صفات بالجيل الابوي Parental generation  او (P1) وتترك البذور المتكونة لتنضج على النبات،  وعند زراعة هذه البذور فانها تنمو الى نباتات تعرف بذرية الجيل الاول Filial Generation  او (F1) والتي تتلقح ذاتيا لانتاج بذور تشكل عند زراعتها ونموها ذرية الجيل الثاني F2 Generation، ويمكن ان تستمر تجارب التهجين لعدة اجيال. كما اجرى مندل تضريبات رجعية ( Back cross) ويتم هذا التضريب بين النسل الناتج من الهجن والاصناف النقية المستخدمة كاّباء .       وامتاز مندل بقدرته على التصميم الجيد لكل تجاربه وعلى تخيله لأبعاد كل تجربة والمشاكل التي يمكن ان تنتج عنها، ولاحظ ايضا ان الطقس والتربة وظروف الرطوبة تؤثر على نمو النباتات الا ان العامل الوراثي كان هو العامل الاساس في تجاربه. قدم مندل فرضيات لنتائجه والتي تعرف الان بقوانين مندل الوراثية، والتي تشمل مبدأين اساسيين هما الانعزال والتوزيع الحر للعوامل الوراثية . </vt:lpstr>
      <vt:lpstr>اولاــ قانون مندل الاول : مبدا الانعزال Principle of Segregation :        استمد مندل قانونه الاول وهو قانون انعزال الصفات من النتائج التي حصل عليها من تضريب نباتات البازاليا ذات الصفات النقية التي درسها، وهذا القانون يشير الى ان ] الصفات الوراثية تحدد بوحدات او عوامل (Factors) والتي تنتقل من الاباء الى الابناء بواسطة الامشاج (الكميتات Gametes)، وتكون هذه الوحدات او العوامل بصورة مزدوجة في الاباء وعند تكوين الامشاج او الكاميتات تنعزل هذه العوامل عن بعضها بحيث يحصل كل كميت على واحد من هذه الازواج [. وعند اتحاد الكميتات الذكرية والانثوية تعود هذه العوامل الى الاتحاد والازدواج لتكوين البيضة المخصبة الزايكوت (Zygote)، ويظهر الجيل الاول حامل للصفة الســـــائدة او المتغلبة، اما الجيل الثاني فيظهر بنسـبة  3  سائد : 1متنحي.        واشار الى ان العوامل المختلفة للصفة مثلا طول الساق لا تمتزج ولا يؤثر احدها على الاخرى في الهجن الناتجة من افراد الجيل الاول بل انها تنعزل Segregate ويذهب كل عامل الى كميت مختلف وهذه الكميتات تتحد بصورة عشوائية لتكون ابناء الجيل الثاني.                                                                     ولتوضح هذا المبدا تستعمل الحروف الهجائية كرموز للعوامل (الجينات) ولكل عامل من عوامل الصفات صورتان (Allelomorphs) تحتل كل منهما نفس الموقع على احد الكروموسومين المتماثلين، ويسمى كل فرد من هذه الصورتين أليل Allele وعلى الرغم من عدم وجود قاعدة ثابتة للرموز في علم الوراثة فان العوامل تعتبر وحدات مطلقة اذ ان كلا منهما يمكن يرمز له بالاحرف A او B او أي حرف اخر ولكن عادة يشير الحرف الكبير الى الجين السائد والصغير الى المتنحي فاذا اخذنا الصفتين المتضادتين (الطول والقصر) لنبات البزاليا فان صفة الطول هي السائدة فيرمز لها بالرمز D وحيث ان صفة القصر هي نتاج لطفرة وهي متنحية فيرمز لها بالرمز d ولان  كل من الصفتين تنشا من اتحاد مشيجين فيرمز للنبات النقي طويل الساق بالرمز DD وينتج نوع واحد من الامشاج D ويرمز للنبات الهجين طويل الساق بالرمز Dd وينتج نوعين من الامشاج D وd ويرمز للنبات النقي قصير الساق بالرمز dd وينتج نوع واحد من الامشاج هوd، فلو افترضنا ان تضريبا احادي الهجين قد تم بين نباتات البزاليا طويلة وقصيرة الساق فالنتائج المتوقعة لهذا التضريب تكون كما يلي :  </vt:lpstr>
      <vt:lpstr>الاباء (p1) :               طويلة الساق        ×       قصير الساق                                      DD                         dd  امشاج الاباء                     D))            ↓                (   (d  الجيل الاول F1                                  Dd                                                   طويلة الساق  F1  × F1   (اخصاب ذاتي)          Dd        ×       Dd  طويل الساق   ×   طويلة الساق      ↓                    ↓  امشاج الجيل الاول F1            (d) (D)            (d) (D)             ستكون النسبة 3: 1 أي ثلاثة طويلة الساق و1 قصيرة الساق .  </vt:lpstr>
      <vt:lpstr>ومن الضروري هنا التاكيد على ان النسبة 1:3 تتطلب توفر بعض الظواهر والشروط لتحقيق هذه النسبة وتعرف بفرضيات قانون مندل الاول وهي :  1- جميع الكميتات والزيجات تكون ذات حيوية متساوية (Equal Viability)  2- تتحد الكميتات مع بعضها بطريقة عشوائية وبلا تفضيل (Randomness)  3- وجود السيادة التامة في الصفة (Dominance)  4- تتحدد الصفة بزوج واحد من الجينات (Diploid)   الشكل(الطراز) المظهري والتركيب الوراثي :       يطلق مصطلح الشكل المظهري (Phenotype) على شكل الكائن الحي الخارجي بالنسبة لصفة واحدة او لمجموعة من الصفات فالشكل المظهري هو أي صفة متغيرة او واضحة وقابلة للتقدير وموجودة في الكائن الحي ومثال ذلك طول الساق ولون الازهار، ويمكن القول ان الشكل المظهري هو محصلة نواتج الجين المعبر عنها في بيئة معينة.  التركيب الوراثي (Genotype): هو مجموعة العوامل الوراثية (الجينات) التي يحملها الفرد لصفة واحدة أو لمجموعة من الصفات. ويتحدد التركيب الوراثي عند الاخصاب و يحمله الكائن الحي بلا تغيير (بأستثناء الطفرات الوراثية) طيلة حياته، ويكون التركيب الوراثي على نوعين :  1- متماثل الزيجة (Homozygous) وينتج من اتحاد كميتين يحملان أليلات متماثلة Identical Alleles  وينتج نوعاً واحداً من الأليلات المحمولة في الكميتات ويعد التركيب الوراثي نقيا او متماثلاً . 2- متباين الزيجة Heterozygous)) وهو التركيب الوراثي الخليط او الهجين (Hybrid) وينتج عند اتحاد كميتين يحملان اليلين مختلفين ويعطي نوعين مختلفين من الكميتات، وتعد  صفة الهجين (Hybrid) مرادفة للفرد ذو التركيب الوراثي متباين الزيجة (الخليط).                            ولغرض التعرف على التركيب الوراثي للصفة السائدة في الجيل الأول أجرى مندل تجارب أخرى لدعم استنتاجاًته، حيث يتشابه التركب الوراثي النقي السائد مع التركيب الوراثي الخليط أو الهجين من حيث الشكل ألمظهري، فصفة طول الساق ذي التركيب الوراثي ((DD  تملك نفس الشكل المظهري للتركيب الوراثي الهجين (Dd ) ولغرض معرفة التركيب الوراثي الدقيق يجرى تضريب يعرف باسم التضريب الاختباري (Testcross) .       في تضريب الاختبار هناك احتمالين للتركيب الوراثي :  1- فاذا كان التركيب الوراثي المجهول متماثل الزيجة سائد (AA) فانه يعطي نوع واحد من الكميتات وهي (A) وعند تضريبه مع الاب المتنحي النقي (aa) والذي يعطي أيضا  نوع واحد من الكميتات (a) فسوف تكون جميع الذرية الناتجة حاملة للصفة السائدة وبتركيب وراثي خليط (هجينAa ) وكالاّتي :           AA → (A)  ×  (a) → Aa 100% </vt:lpstr>
      <vt:lpstr>2- اما اذا كان التركيب الوراثي الهجين المجهول متباين الزيجة (Aa) فانه يعطي نوعين من الكميتات وهي (A) و (a) وعند تضريبه مع الاب المتنحي (aa) والذي يعطي نوع واحد من الكميتات (a) فسوف تكون نصف الذرية الناتجة حاملة للصفة السائدة والنصف الاخر حاملة الصفة المتنحية  وكاللاتي :  aa 50%                           +50% Aa =( a) ×} A)+ (a))   {→  Aa           وللتضريب الاختباري اهمية كبيرة في علم الوراثة ويستعمل في برامج التربية العملية لتعيين الشكل الوراثي لفرد ما والذي قد يحمل اليلات متنحية والتي يختفي تأثيرها تحت تأثير الاليلات السائدة .  التضريب العكسي Backcross :       يرد مصطلح التضريب العكسي في عدد كبير من مصادر وكتب الوراثة بصيغة المرادف لتضريب الاختبار Testcross، في حين تشير مصادر اخرى الى ان التضريب العكسي يتضمن تزاوج احد افراد نسل الجيل الاول (F1) رجعيا مع احد ابويه او مع افراد لهم  تركيب وراثي يماثل تركيب الوراثي احد الابوين .  تضريبات احادية الهجين Monohybrid Crosses :      تتكون الهجن من تضريب فردين مختلفين وراثيا فمثلا التضريب (AA×aa) والمتضمن                                                                                                                              اباء مختلفة بزوج واحد من الاليلات يطلق عليها تضريبات احادية الهجين متباين الزيجة لزوج واحد من الاليلات وتعد هذه التضاربات اساساً للوراثة المندلية .  تحويرات النسبة المندلية للشكل المظهري 1:3        على الرغم من سريان قانون الانعزال في كثير من الكائنات الحية وعلى الصفات متعددة فان عدد من الحالات تظهر شذوذاً عن النسبة المندلية المتوقعة وهذا يعني اما ظهور صفات جديدة غير موجودة في الأبوين ، او ان تكون الصفة حالة وسطية بين صفة الابوين وهذا له علاقة بموضع السيادة . انواع السيادة Types of Dominance       تمكن الباحثون من اكتشاف انواع اخرى من السيادة التي ادت الى ظهور نسب مختلفة للانماط المظهرية في الجيل الثاني F2 تختلف عن النسب المندلية والتي تخضع صفاتها المتضادة الى السيادة الكاملة . وهناك عدة انواع للسيادة منها :  1- السيادة الكاملة Complete Dominance  : في هذا النوع من السيادة يكون متباين الزيجة (Aa) له نفس النمط المظهري لمتماثل الزيجة (AA) أي ان الجين المتنحي (a) موجود ولكنة مخفي وظيفيا . وتؤدي السيادة الكاملة الى ظهور النسبة التقليدية 1:3 في الجيل الثاني من تضريبات احادية الهجين .  2- السيادة الغير كاملة Incomplete Dominance  (شبه السيادة) : وفيها يكون الفرد الهجين حالة وسط بين الابوين وتؤدي الى الحصول على اشكال مظهرية لايمكن تفسيرها على ضوء السيادة الكاملة كالنسبة المحورة عن النسبة المندلية 1:3 فعند تضريب نبات حلق السبع  ذو ازهار حمراء مع نبات مماثل ذي ازهار بيضاء يكون ناتج الجيل الاول F1 نبات ازهاره وردية(Pink) وفي الجيل الثاني تظهر النسبة (1) حمراء : (2) وردية : (1) بيضاء بسبب السيادة غير الكاملة .  </vt:lpstr>
      <vt:lpstr>3- السيادة المشتركة (التعادلية) Codominance:  وتظهر هذه السيادة عندما يكون بقدرة كل من الاليلين التعبير عن نفسهما في الافراد الخليطة (الهجينة) ,ويعمل كل اليل بطريقة محددة ومستقلا عن الاخر ويكون التاثير مشتركا في متباين الزيجة وتعد انتيجينات مجاميع الدم ABO في الانسان مثلا واظحا للسيادة المشتركة , فالتزاوج بين افراد من طراز دم AB سوف ينتج نسل بنسبة 1 من طراز الدمA : 2 من طراز الدم AB : 1 من طراز الدم B وهذه النسبة أي 1:2:1 محورة عن النسبة المندلية 1:3 ولكنها خاضعة لمبدا الانعزال ايضا .  4- السيادة التفوقية : Over dominance       ويظهر هذا النوع من السيادة في الحلات المتعلقة بالصلاحية الحيوية مثل الحجم والانتاجية والحيوية. وفي هذا النوع من السيادة يكون متباين الزيجة ذو نمط مظهري عند قياسه كميا اكثر من كلا الابوين المتماثلي الزيجة والمثال على ذلك وراثة لون العين في حشرة الدروسوفلا حيث يعطي متباين الزيجة Ww زيادة في كمية الصبغات التألقية عن كل من متماثل الزيجة البري WW والابيض ww  حيث تظهر النسبة المحورة 1:2:1 في الجيل الثاني .  الجينات المميتة :       تؤثر الجينات على حيوية الكائن بالاضافة الى تاثيرها على الصفات المظهرية، حيث تصاب الكائنات الحية الحاملة لهذه الجينات بالضرر او تقليل فعاليتها الحيوية واذا ما سببت لها الموت فتسمى بالجينات المميتة ، واذا كان الجين المميت من النوع السائد وذو تاثير مباشر فان جميع الافراد الحاملة لهذه الجينات سوف تموت، وبعضهما الاخر يسبب الضرر اولا ويحدث الموت كالحالة متاخرة. أما الحبينات المميتة المتنحية الموجودة بصورة هجينة (متباينة الزيحبة) فانها لاتسبب أي تأثير الأ أذا حدث تزاوج بين فردين حاملين لهذه الصفة، ومن الامثلة على ذلك :              1 – صفة اللون الاصفر  في الفئران :      لا حظ العالم كنيوت Cuenof في عام 1905أن الجين ألمسؤول عن اللون الاصفر في الفئران سائد سيادة تامة على أليله للون الرمادي , وأن النسل الناتج من الجيل الأول F1 عند تلقيح أفراد صفر مع أفراد رمادية ظهر فيه أفراد صفر ورمادية وبسنبة 1:1، وعند أجراء تلقيح بين ابوين صفر اللون كانت النسبة الناتجة 1:2 وهي نسبة محورة عن النسبة المندلية لذلك عمل على تشريح  الأمهات في فترة الحمل فوجد أن حوالي ربع الاجنة كانت ناقصة التكوين وميتة وكما موضح ادناه ك :                                 Yy         ×           Yy                                      اصفر هجين       ↓     اصفر هجين                          1yy      :      2Yy         :       1YY     1                           اصفر (يموت)     2 اصفر هجين       1 رمادي   </vt:lpstr>
      <vt:lpstr>2 – ضفة ألزحف في الدجاج  Creeping Fowls:  صفة الدجاج الزاحف هي من الصفات التي تعود إلى الجينات المميتة السائدة أيضا ، ويمتاز الدجاج الزاحف Cyeeper بقصر وتشوه الاجنحة والارجل ويفقد القدرة على المشي ويستعين في حركته بالزحف، ويظهر التزاوج بين الفردين زاحفين نسبا في الجيل الأول  مختلفة عن النسبة المندلية وكالاتي :                                           Cc × Cc        الأباء                                        زاحف     زاحف                                                       ↓                                         CC :  2 Cc   :  1 cc 1     الجيل الأول                                      طبيعي      زاحف    يموت                                                             ثانيا ــ قانون مندل الثاني : التوزيع الحر  Independent Assortment         سبق وأن تطرقنا إلى قانون مندل ألأول ( قانون انعزال الصفات الوراثية ) وكان يتضمن دارسة سلوك زوج واحد من العوامل الوراثة . وبما أن الكائن الحي يملك أعداد كبيرة من العوامل الوراثية المحددة لصفات الفرد،  فان مندل أجرى تجارب لدراسة سلوك زوجين أو أكثر من العوامل الوراثية في آن واحد وهو ما يعرف بالتضريب ثنائي الهجين      Dihybrid cross في حالة زوجين من الجينات  والتضريب ثلاثي الهجين (Trihybrd cross)  في حالة ثلاثة أزواج من الجينات . وينص قانون مندل الثاني على الاّتي :   ]تنعزل العوامل الوراثية (الجينات ) المختلفة بصورة مستقلة أي حرة على الكميتات [        ولتوضح هذا القانون الذي اعتمده مندل لتفسير نتائجة نذكر بالتفصيل تجربة التضريب  ثنائي الهجين التي أجراها مندل والذي عرف من دراسته السابقة بان أليلات كل من البذور المــمتلئة والصفراء بنها سائدة على نظائرها من الاليلات المنتجة للبذور المجعدة والخضراء ، حيث كانت جميع بذور الجيل الأول  F1 الناتجة من التضريب مــمتلئة وصفراء وعندما ترك مندل هجن الجيل الأول لكي تتلقح ذاتياً لاحظ ظهور اربعة انما ط مظهرية في الجيل الثاني F2 ، اثنان منهما مماثلان للاباء أما التركيبان الآخران كانا جديدين بنسب خاصة، فمن مجموع 556 بذرة ظهر التوزيع كالأتي :                                    315 مــمتلئة صفراء       ←                                                                             108 مــمتلئة خضراء       ←                                              101 مجعدة صفراء          ←                                           32    مجعدة خضراء         ←                                           ظهرت النسبة      1:3:3:9  </vt:lpstr>
      <vt:lpstr> وكالاتي:    الاباء (p1) :             بذور مــمتلئة صفراء × بذور مجعدة خضراء                        wwgg                     WWGG                                                                  ↓ امشاج الاباء                    (WG)                       (wg)                                                       ↓ الجيل الاول F1                              Ww Gg                                          بذور مــمتلئة صفراء   الأخصاب الذاتي   (F1 × F1)     Ww Gg     ×     WwGg       سنحصل على النتائج التالية:                الجيل الثاني F2    1:3:3:9 9 مــمتلئة صفراء  3 مــمتلئة خضراء  3 مجعدة صفراء  1 مجعدة خضراء  </vt:lpstr>
      <vt:lpstr>شرح المثال السابق :   1: الممتلا الاصفر :       ــ W ــ G ونسبته 9\16 كالاتي :  GG WW 1\16 أي عدد الافراد = 1  GG Ww 2\16 أي عدد الافراد = 2   Gg WW 2\16 أي عدد الافراد = 2  Gg  Ww 4\16 أي عدد الافراد = 4  اذن المجموع هو 9 افراد ممتلأ اصفر   2: الممتلا الاخضر :  gg WW ونسبته 1\16 أي عدد الافراد = 1  gg Ww ونسبته 2\16 أي عدد الافراد = 2  اذن المجموع هو 3 افراد ممتلا اخضر  3: المجعد الاصفر :            GG ww  ونسبته 1\16 أي عدد الافراد =1            Gg ww ونسبته 2\16 أي عدد الافراد = 2            اذن المجموع هو 3 افراد مجعد اصفر     4: المجعد الاخضر :        gg ww    ونسبته 1\16 أي عدد الافراد = 1  </vt:lpstr>
      <vt:lpstr>شرح قانون مندل الثاني :  (نص القانون على ان جبينات أزواج الصفات المتضادة تكون حرة في انعزالها ، أي تتوزع توزيعاً حراً على الكيمتات) .  أي توجد حرية في توزيع العوامل الوراثية (الجينات ) على الكميتات  أي لا  يوجد شرط في أن يذهب الاليل السائد مع السائد، بل ممكن أن يذهب السائد مع المتنحي أو أن يذهب مع السائد  وكذلك ألاليل المتنحي يمكن أن يذهب مع السائد او أن يذهب مع المتحي . وهذه هي الحرية في التوزيع،  بحيث يمكن على حصول أربع كميتات : الأولى سائد – سائد والثانية سائد – متنحي والثالثة متنحي – سائد والرابعة متنحي – متنحي .  ان نسبة توزيع الكميتات تكون 1:1:1:1 او    .   • طريقة التشعيب في معرفة أنواع الكميتات  لزوجين من صفات بذور البزاليا علما ان :  W يرمز لصفة الثمار الممتلئة   wيرمز لصفة الثمار المجعدة   Gيرمز لصفة اللون الاصفر للبذور    gيرمز لصفة اللون الاخضر للبذور                     1/2G   → 1/4 WG         كميتات تعطي بذور صفراء ممتلئة   1/2W                                                                                           1/2g    →  1/4 Wg      بذور خضراء ممتلئة  كميتات تعطي              كميتات تعطي بذور صفراء ممتلئة       1/4WG   →   1/2G                                                                                               1/2w        كميتات تعطي بذورخضراء مجعدة      →   1/4wg               1/2g                    والنتيجة نحصل على اربع كميتات مختلفة لزوجين من الصفات.  *اما في حالة وجود ثلاثة صفات فاننا نحصل على ثمانية انواع مختلفة من الكميتات وعلى     الشكل الاتي :  فلو اضفنا صفة طول النبات الى الصفتين السابقتين ورمزنا لها بالرمز T للنبات الطويل و t للنبات القصير فسوف تكون الكميتات المتكونة كالتالي :  </vt:lpstr>
      <vt:lpstr>      •طريقة التشعيب لمعرفة الااشكال المظهرية في حالة زوجين او اكثر من الصفات المتضادة ( ( لناخذ صفات شكل البذور ولونها ) :  </vt:lpstr>
      <vt:lpstr>• طريقة التشعيب لمعرفة عدد وانواع التراكيب الوراثية لزوجين او اكثر من الصفات المتضادة ولنأخذ المثال السابق لصفتي شكل البذور ولونها :                            1/4 GG  →  1/16   WW GG                  1 ممتلا اصفر         1/4WW              1/2 Gg   →  2/16   WW Gg                   2 متتلا اصفر                              1/4 gg    →  1/16  WW gg               1 متتلا اخضر                                   1/4 GG  →  2/16  Ww GG                 2 متتلا اصفر      1/2Ww               1/2 Gg   →  4/16  Ww Gg                         4 متتلا اصفر                              1/4 gg    →  2/16  Ww gg                  2 متتلا اخضر                                   1/4 GG  →  1/16  ww GG                        1 مجعد اصفر  1/4ww                1/2 Gg   →   2/16  ww Gg                     2 مجعد اصفر                              1/4 gg    →   1/16  ww  gg                     1 مجعد اخضر   وبجمع التراكيب الوراثية المتشابهة مع بعضها تكون النتيجة :  9  ممتلا اصفر    :  3 ممتلا اخضر     :   3 مجعد اصفر      :  1 مجعد اخضر  • طريقة حساب نسب الاشكال المظهرية والتراكيب الوراثية لزوج واحد او لعدة ازواج من الصفات المتضادة : من قانون مندل الاول تكون النسبة المظهرية لزوج واحد من العوامل المتضادة هي 3:1 لزوج واحد فقط (أي موقع وراثي واحد)  =  n. اما اذا كان زوجين من الصفات أي 2n)) فنضرب النسبة الاولى 3:1 بنفسها وكالاتي:             1 : 3                        ×  1  : 3           ــــــــــــــ           9:3:3:1 اما اذا كان لدينا ثلاثة ازواج فنضرب النسبة 3:1 بنفسها ثلاث مرات وكالاتي : 1  :3 : 3 : 9 × 1 :3 ـــــــــــــــــــــــــــــــــــــــــــــــ  27:9:9:3:9:3:3:1 وهكذا    </vt:lpstr>
      <vt:lpstr>• نسبة التراكيب الوراثية : من قانون مندل الاول تكون نسبة التراكيب الوراثية لزوج واحد من العوامل المتضادة هي 1:2:1 (1سائد اصيل  2 سائد هجين 1 متنحي) هذا لزوج واحد فقط من الصفات،  وعندما يكون زوجان من الصفات يمكن ان نجد النسبة بطريقة الضرب كما في حساب نسبة الاشكال المظهرية، ففي حالة زوجين من الصفات تكون النسبة : 1:2:1       ×1:2:1       ــــــــــــــــــــ 1:2:1:2:4:2:1:2:1  وهكذا نكرر عملية الضرب مرة اخرى في حالة ثلاث ازواج .  • قاعدة مهمة : الاصيل دائما نسبته 1\4 او 1  والهجين (الخليط) نسبته 1\2 او 2      ــــــــــــــــــــــــــــــــــــــــــــــــــــــــــــــــــــــــــــــــــــــــــــــــــــــــــــــــــــــــــــ     تعاريف المهمة :    الهجين:           هو ذلك الكائن الحي الذي ينتج من تزاوج أبوين مختلفين في صفة معينة .    الصفة السائدة :            هي الصفة التي تسود في الجيل الأول وتكون أما نقية أو وهجينة .   ا لصفة المتنحية :           هي الصفة التي تختفي في الجيل الأول وتظهر في الجيل الثاني .  Gene  :            هو العامل الوراثي الذي يحدد سمة واحدة في صفة معينة ويوجد في الديبلويدات                   بازواج . وله تأثير بايولوجي محدد .   Allelel :         هو الجين المنفرد , وهو احد الجينات البديلة لصفة معينة مثل الاليلال مسؤل عن امتلاء البذور Wالاليل المسؤل عن تجعيدها w في صفة شكل بذور البزاليا , او الليل طول النبات T او الليل قصرها  t في صفة ارتفاع النبات .    </vt:lpstr>
      <vt:lpstr>Homozygote  :     أذا كان الفرد يمتلك  الليلين متما ثلين  لزوج صفة معينه مثل WW أو  ww في شكل  البذور  أو هو الفرد النقي في تلك الصفة فهذا الفرد هو موز ايكوص      Heterozygote :   إذا كان الفرد يمتلك الليلين متباينين في زوج صفة معينة مثل  Ww في شكل البذور أو Tt في صفة ارتفاع النبات انه الفرد الهجين في تلك الصفة لذا فهو هيتروزاكوصي Heterozygous.  Phenotype  (الطراز المظهري الفينوتايب):  وهو المظهر البايولوجي لصفة معينة واحدة أو أكثر وقد تكون على المستوى الكيمياوي او البنائي اوالسلوكي او أي مظهر يمكن ملاحظته على الفرد ماعدا تركيبته الوراثية.  Genotype (الجينوتايب أو الطراز الجيني  ):  وهو الجوهر أوالمحتوى الجيني الذي يشمل المجموعة الكاملة للمادة الوراثية التي يرثها الفرد من والديه.  الجدول التالي يوضح اعداد الكميتات والاشكال المظهرية والتراكيب الوراثية في حالات اختلاف اعداد ازواج الجينات التي تحكم الصفة.                </vt:lpstr>
      <vt:lpstr>أمثلة على قانون الأول:  مثال (1 ) : ضرب نباتات بزاليا احمر الأزهار نقي بأخر أبيض الأزهار فكانت جمبيع النباتات الناتجة حمر الأزهار .ما التركيب الوراثية للأبوين والأبناء علماً أن صفة لون الأزهار الحمراء سائدة على الصفة لون الأزهار البيضاء .  الجواب :     نرمز لنبات البزاليا ذو ألأزهار الحمراء بالرمز RR                   نرمز لنبات البزاليا ذو الازهار البيضاء بالرمز rr                                                           P1:           RR        ×        r r                                                         ↓                      ↓                                                                                                    G1:           ( R   (    ×          ( r )                                                                                     ↓                                                         F1:                          Rr                                                       حمراء الأزهار     مثال 2:       لقح نبات بزا ليا احمر الأزهار بأخر ابيض الإزهار  فكانت نصف الافراد  الناتجة                                  حمر الأزهار ونصفها الأخر بيض الأزهار . ولو أجرينا تلقيحا ذاتيا للنباتات حمر   الأزهار فما هي نسب واشكال النباتات الناتجة في الجيل الثاني علما أن صفة الأزهار الحمراء سائدة على البيضاء.  الجواب: بما أن نصف افراد نباتات الجيل الأول حمر الأزهار والنصف الأخر بيض الأزهار  اذن صفة اللون الحمر سائدة إلا أنها هجينة ( ذات تراكيب وراثية مختلفة )  وعليه يكون التركيب الوراثي للنباتات حمر الإزهار  Rr و يكون التركيب الوراثي للنباتات بيضاء الزهار     rr   </vt:lpstr>
      <vt:lpstr>مثال 3 :          كيف نختبر نقاوة نبات بزاليا أحمراء الأزهار مجهول النتقاوة ؟  الجواب : لأ ختبار نقاوة نبات أحمر الازهار مجهول النقاوة نجري له تلقيحاً أختبارياً مع نبات يحمل الصفة المتنحية فيكون لدينا احتمالان :   1ـ أن يكون النبات أحمر الأزهار المجهول النقاوة نقياً فنقوم بتلقيحه  مع نبات أبيض الأزهار (الذي يحمل الصفة المتنحية) . فأذا ظهرت الجميع النباتات حمر الأزهار فهذا دليل على انه  نقي في تركيبه الوراثي .                           نبات أبيض الأزهار     ×      نبات احمر الأزهار نقي                                      rr                                 RR                    : 1 P                                      ↓                                   ↓                                                                                                                                           (r)                ×              (R)                     :1 G                                                        ↓                                                                                                           Rr                                       : 1F                                        100 % نباتات أحمر الأزهار هجينة   2ـ أن يكون النبات أحمر الأزهار الجهول النقاوة هجيناً فنقوم بتلقيحه مع نبات ابيض الأزهار (الذي يحمل الصفة المتنحية). فأذا ظهرت نصف النباتات الناتجة حمر الأزهار والنصف الأخر بيض الأزهار فهذا دليل على انه هجين .                    نبات ابيض الأزهار     ×     نبات احمر الازهار                             rr                                 Rr                    : 1 P                             ↓                                   ↓                                  (r)                           ( (r +( (R               : 1 G                                         ↓                            rr                                  Rr                    : 1 F                           50% بيضاء    +    50 % حمراء                           بيضاء متنحية          حمراء سائدة هجينة   </vt:lpstr>
      <vt:lpstr> مثال 4 :  تزوج رجل اسود العينين من امرأة سوداء العينين ما احتمال أنجاب طفل أرزق العينين اذا علمت أن صفة العيون السوداء سائدة على صفة العيون الزرقاء ؟  الجواب : لظهور طفل أزرق العينين يجب أن يكون كلأ الأبوين ذات عيون سوداء هجينة (خليطة التركيب الوراثي Bb )               أمراة سوداء العينين (هجين )          رجل ا سود العينين (هجين)                   Bb                   ×                         Bb                   :p1        ↓                              bb  , ] Bb     +     Bb  [   ،         BB                 : F1                        أزرق العينين    :     سوداء العينين هجينة  :   سوداء العينين نقية                            1             :              2               :            1          25 %                  ] 50  %                    25 %[                           أزرق                                      أسود                                       1                    :                   4  اذن احتمال ظهور طفل أزرق العينين   =  25 %                 أمثلة على قانون مندل  الثاني : مثال 1 :         تزوج رجل أسود العينين أيسر اليد (أعسر) من أمرأة زرقاء العينين يمناء اليد فانجبا طفلين الاول ايمن اليد اسود العينين والثاني ازرق العينين ايمن اليد، ما التراكيب الوراثية للأبوين ولطفليهما علماً ان صفة سواد العيون سائدة على زرقتها , وان صفة اليد اليمنى سائدة على اليسرى ؟ الجواب : نرمز لصفة لون العيون بالحرف B ولصفة اليد بالحرف R ويكون الاستنتاج الأتي :   1 ـ بما ان الاب اسود العينين والام زرقاء العينين وظهر احد الابناء ازرق العينين اذن صفة سواد العينين عند الاب هجينة .     2 ـ بما أن الأب أيسر اليد وإلام يمناء وظهر الابناء كلهم ايمن اليد . صفة اليد اليمن سائدة نقية عند الام  والاب ايسر اليد متنحي نقي وتكون النتائج كالاتي :                ام زرقاء العين يمناء اليد     ×     اب اسود العين ايسر اليد                      : P1                              bb RR    ×         Bbrr                               ↓ ↓                            bR                                         Bbr   ↓ ↓                           bR)) × ] ((br +   Br))[               : 1G   ↓ bbRr                                                                 BbRr                                        ازرق العينين ايمن اليد                   اسود العينين ايمن اليد                     : F1   </vt:lpstr>
      <vt:lpstr>مثال 2 :       لقح خنزير خشن الشعر أسود اللون أنثى خشنة الشعر بيضاء اللون فأنجبا عدداً من الخنازير كان    منهم خشني الشعر سود اللون و   منهم خشني الشعر بيض اللون و   ناعمي الشعر سود اللون   ناعمي الشعر أبيض اللون مالتراكيب الوراثية للأبوين ولأبناء علماً أن صفتي الشعر الخشن واللون الأسود سائدتان على صفي الشعر الناعم واللون الأبيض :   الجواب :  نرمز لصفة الشعر الخشن السائد بالحرف R  نرمز لصفة الشعر الناعم المتخي بالحرف r    نرمز لصفة اللون الأسود السائد بالحرف B نرمز لصفة اللون الأبيض المتخي بالحرف b  بما أن هناك خنازير ناعمة الشعر وكلا ألأبوين خشني الشعر                    آذن يجب أن يكون الأبوين هجينين بالنسبة لصفة شكل الشعر, وبما أن هناك خنازير بيض اللون وكان والأب أسود الشعر وألام بيضاء الشعر. اذن يجب أن يكون الأب أسود هجين Bb   والأم بيضاء نقية bb         لذا يكون التركيب الوراثي للآباءكالاتي :           أم خشنة الشعر بيضاء اللون     ×      أب خشن الشعر أسود اللون            Rrbb                                           RrBb                        :p1       ↓                                                 ↓                 ((Rb ,  (Rb)            ×          ,(rb) RB),(Rb), (rb))        G  :                                                   ↓    F1:         RRBb,  RrBb,  RRbb,  Rrbb,  RrBb,  rrBb,  Rrbb,   rrbb            ناعم ابيض    خشن ابيض   ناعم اسود   خشن اسود   خشن ابيض   خشن ابيض   خشن اسود    خشن اسود   والنتيجة تكون:     خشن أسود =                 خشن أبيض =        ناعم أسود =                   ناعم أبيض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الوراثة المندلية</dc:title>
  <dc:creator>Notes</dc:creator>
  <cp:lastModifiedBy>Azi</cp:lastModifiedBy>
  <cp:revision>5</cp:revision>
  <dcterms:created xsi:type="dcterms:W3CDTF">2018-11-11T13:08:30Z</dcterms:created>
  <dcterms:modified xsi:type="dcterms:W3CDTF">2018-11-11T13:55:19Z</dcterms:modified>
</cp:coreProperties>
</file>